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0" r:id="rId1"/>
  </p:sldMasterIdLst>
  <p:notesMasterIdLst>
    <p:notesMasterId r:id="rId26"/>
  </p:notesMasterIdLst>
  <p:sldIdLst>
    <p:sldId id="257" r:id="rId2"/>
    <p:sldId id="290" r:id="rId3"/>
    <p:sldId id="291" r:id="rId4"/>
    <p:sldId id="292" r:id="rId5"/>
    <p:sldId id="293" r:id="rId6"/>
    <p:sldId id="294" r:id="rId7"/>
    <p:sldId id="295" r:id="rId8"/>
    <p:sldId id="300" r:id="rId9"/>
    <p:sldId id="304" r:id="rId10"/>
    <p:sldId id="305" r:id="rId11"/>
    <p:sldId id="301" r:id="rId12"/>
    <p:sldId id="296" r:id="rId13"/>
    <p:sldId id="306" r:id="rId14"/>
    <p:sldId id="313" r:id="rId15"/>
    <p:sldId id="311" r:id="rId16"/>
    <p:sldId id="314" r:id="rId17"/>
    <p:sldId id="312" r:id="rId18"/>
    <p:sldId id="310" r:id="rId19"/>
    <p:sldId id="315" r:id="rId20"/>
    <p:sldId id="316" r:id="rId21"/>
    <p:sldId id="308" r:id="rId22"/>
    <p:sldId id="318" r:id="rId23"/>
    <p:sldId id="258" r:id="rId24"/>
    <p:sldId id="278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83E4A065-0CE3-4159-B5CA-FCAA698D61CD}">
          <p14:sldIdLst>
            <p14:sldId id="257"/>
            <p14:sldId id="290"/>
            <p14:sldId id="291"/>
            <p14:sldId id="292"/>
            <p14:sldId id="293"/>
            <p14:sldId id="294"/>
            <p14:sldId id="295"/>
            <p14:sldId id="300"/>
            <p14:sldId id="304"/>
            <p14:sldId id="305"/>
            <p14:sldId id="301"/>
            <p14:sldId id="296"/>
            <p14:sldId id="306"/>
            <p14:sldId id="313"/>
            <p14:sldId id="311"/>
            <p14:sldId id="314"/>
            <p14:sldId id="312"/>
            <p14:sldId id="310"/>
            <p14:sldId id="315"/>
            <p14:sldId id="316"/>
            <p14:sldId id="308"/>
            <p14:sldId id="318"/>
            <p14:sldId id="258"/>
          </p14:sldIdLst>
        </p14:section>
        <p14:section name="Раздел без заголовка" id="{2EA92C6A-CC24-4C44-A313-6513B002AA21}">
          <p14:sldIdLst>
            <p14:sldId id="27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345" autoAdjust="0"/>
  </p:normalViewPr>
  <p:slideViewPr>
    <p:cSldViewPr>
      <p:cViewPr varScale="1">
        <p:scale>
          <a:sx n="81" d="100"/>
          <a:sy n="81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E81F47-58EE-4C58-93DE-66653ACBF275}" type="datetimeFigureOut">
              <a:rPr lang="ru-RU" smtClean="0"/>
              <a:pPr/>
              <a:t>22.04.2019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049641-41D2-47CC-817C-ABF7CB3E6D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5891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049641-41D2-47CC-817C-ABF7CB3E6DCD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3819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7B0F2-0DA4-4C9E-89A6-D327458462F4}" type="datetimeFigureOut">
              <a:rPr lang="ru-RU" smtClean="0"/>
              <a:pPr/>
              <a:t>22.04.2019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0CB6A-C2EF-4DD5-AE5D-48AD53F467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7B0F2-0DA4-4C9E-89A6-D327458462F4}" type="datetimeFigureOut">
              <a:rPr lang="ru-RU" smtClean="0"/>
              <a:pPr/>
              <a:t>22.04.2019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0CB6A-C2EF-4DD5-AE5D-48AD53F467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7B0F2-0DA4-4C9E-89A6-D327458462F4}" type="datetimeFigureOut">
              <a:rPr lang="ru-RU" smtClean="0"/>
              <a:pPr/>
              <a:t>22.04.2019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0CB6A-C2EF-4DD5-AE5D-48AD53F467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7B0F2-0DA4-4C9E-89A6-D327458462F4}" type="datetimeFigureOut">
              <a:rPr lang="ru-RU" smtClean="0"/>
              <a:pPr/>
              <a:t>22.04.2019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0CB6A-C2EF-4DD5-AE5D-48AD53F467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7B0F2-0DA4-4C9E-89A6-D327458462F4}" type="datetimeFigureOut">
              <a:rPr lang="ru-RU" smtClean="0"/>
              <a:pPr/>
              <a:t>22.04.2019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0CB6A-C2EF-4DD5-AE5D-48AD53F467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7B0F2-0DA4-4C9E-89A6-D327458462F4}" type="datetimeFigureOut">
              <a:rPr lang="ru-RU" smtClean="0"/>
              <a:pPr/>
              <a:t>22.04.2019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0CB6A-C2EF-4DD5-AE5D-48AD53F467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7B0F2-0DA4-4C9E-89A6-D327458462F4}" type="datetimeFigureOut">
              <a:rPr lang="ru-RU" smtClean="0"/>
              <a:pPr/>
              <a:t>22.04.2019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0CB6A-C2EF-4DD5-AE5D-48AD53F467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7B0F2-0DA4-4C9E-89A6-D327458462F4}" type="datetimeFigureOut">
              <a:rPr lang="ru-RU" smtClean="0"/>
              <a:pPr/>
              <a:t>22.04.2019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0CB6A-C2EF-4DD5-AE5D-48AD53F467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7B0F2-0DA4-4C9E-89A6-D327458462F4}" type="datetimeFigureOut">
              <a:rPr lang="ru-RU" smtClean="0"/>
              <a:pPr/>
              <a:t>22.04.2019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0CB6A-C2EF-4DD5-AE5D-48AD53F467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7B0F2-0DA4-4C9E-89A6-D327458462F4}" type="datetimeFigureOut">
              <a:rPr lang="ru-RU" smtClean="0"/>
              <a:pPr/>
              <a:t>22.04.2019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0CB6A-C2EF-4DD5-AE5D-48AD53F467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7B0F2-0DA4-4C9E-89A6-D327458462F4}" type="datetimeFigureOut">
              <a:rPr lang="ru-RU" smtClean="0"/>
              <a:pPr/>
              <a:t>22.04.2019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0CB6A-C2EF-4DD5-AE5D-48AD53F467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C77B0F2-0DA4-4C9E-89A6-D327458462F4}" type="datetimeFigureOut">
              <a:rPr lang="ru-RU" smtClean="0"/>
              <a:pPr/>
              <a:t>22.04.2019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6D0CB6A-C2EF-4DD5-AE5D-48AD53F4679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1" y="7547"/>
            <a:ext cx="9155967" cy="126807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ГАПОУ РБ «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Белебеевский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медицинский колледж»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275621"/>
            <a:ext cx="9144000" cy="558237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Республиканский информационно-обучающий педагогический семинар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по дисциплине «Основы латинского языка с медицинской терминологией» по специальности 34.02.01 Сестринское </a:t>
            </a:r>
            <a:r>
              <a:rPr lang="ru-RU" sz="36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дело</a:t>
            </a:r>
          </a:p>
          <a:p>
            <a:pPr algn="ctr"/>
            <a:endParaRPr lang="ru-RU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2019г. </a:t>
            </a:r>
            <a:endParaRPr lang="ru-RU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3716" y="641584"/>
            <a:ext cx="2672780" cy="22113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99553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загружено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9450" y="2586038"/>
            <a:ext cx="2705100" cy="168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User\Desktop\IMG_20190212_10165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484784"/>
            <a:ext cx="3600400" cy="345638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-3049" y="0"/>
            <a:ext cx="9144000" cy="68580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i="1" dirty="0" smtClean="0">
              <a:solidFill>
                <a:srgbClr val="FF0000"/>
              </a:solidFill>
            </a:endParaRPr>
          </a:p>
          <a:p>
            <a:pPr algn="ctr"/>
            <a:endParaRPr lang="ru-RU" sz="2400" b="1" i="1" dirty="0">
              <a:solidFill>
                <a:srgbClr val="FF0000"/>
              </a:solidFill>
            </a:endParaRPr>
          </a:p>
          <a:p>
            <a:pPr algn="ctr"/>
            <a:endParaRPr lang="ru-RU" sz="2400" b="1" i="1" dirty="0" smtClean="0">
              <a:solidFill>
                <a:srgbClr val="FF0000"/>
              </a:solidFill>
            </a:endParaRPr>
          </a:p>
          <a:p>
            <a:pPr algn="ctr"/>
            <a:endParaRPr lang="ru-RU" sz="2400" b="1" i="1" dirty="0">
              <a:solidFill>
                <a:srgbClr val="FF0000"/>
              </a:solidFill>
            </a:endParaRPr>
          </a:p>
          <a:p>
            <a:pPr algn="ctr"/>
            <a:endParaRPr lang="ru-RU" sz="2800" b="1" i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ru-RU" sz="2800" b="1" i="1" dirty="0" smtClean="0">
                <a:solidFill>
                  <a:srgbClr val="C00000"/>
                </a:solidFill>
              </a:rPr>
              <a:t>Проблемная лекция - </a:t>
            </a:r>
          </a:p>
          <a:p>
            <a:pPr algn="ctr"/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одна </a:t>
            </a:r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 эффективных технологий, способствующих познавательной 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мотивации студентов.</a:t>
            </a:r>
          </a:p>
          <a:p>
            <a:endParaRPr lang="ru-RU" sz="24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Такая модель лекции предполагает</a:t>
            </a:r>
          </a:p>
          <a:p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использование системы проблемных </a:t>
            </a:r>
            <a:endParaRPr lang="ru-RU" sz="24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ситуаций, </a:t>
            </a:r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которые помогают </a:t>
            </a:r>
            <a:endParaRPr lang="ru-RU" sz="24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поддержать </a:t>
            </a:r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 протяжении 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всего урока </a:t>
            </a:r>
          </a:p>
          <a:p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острое 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мотивационное состояние </a:t>
            </a:r>
            <a:endParaRPr lang="ru-RU" sz="24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обучающихся.</a:t>
            </a:r>
          </a:p>
          <a:p>
            <a:endParaRPr lang="ru-RU" sz="24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Можно с уверенностью сказать, что обучение на проблемной основе обеспечивает эффективное усвоение знаний, способствует мощному развитию интеллекта и творческих способностей, а также воспитанию активной </a:t>
            </a:r>
            <a:r>
              <a:rPr lang="ru-RU" sz="24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личности</a:t>
            </a:r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pic>
        <p:nvPicPr>
          <p:cNvPr id="3075" name="Picture 3" descr="C:\Users\User\Desktop\загружено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340767"/>
            <a:ext cx="3096344" cy="25202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792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137" y="188640"/>
            <a:ext cx="5926137" cy="63367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376369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599043" y="260648"/>
            <a:ext cx="8136904" cy="626469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Содержание:</a:t>
            </a:r>
          </a:p>
          <a:p>
            <a:pPr algn="ctr"/>
            <a:endParaRPr lang="ru-RU" sz="28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Пояснительная записка</a:t>
            </a:r>
          </a:p>
          <a:p>
            <a:pPr marL="342900" indent="-342900">
              <a:buAutoNum type="arabicPeriod"/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Методический блок</a:t>
            </a:r>
          </a:p>
          <a:p>
            <a:pPr marL="342900" indent="-342900">
              <a:buAutoNum type="arabicPeriod"/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Организационно-мотивационный этап</a:t>
            </a:r>
          </a:p>
          <a:p>
            <a:pPr marL="342900" indent="-342900">
              <a:buAutoNum type="arabicPeriod"/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Процессуально-содержательный этап</a:t>
            </a:r>
          </a:p>
          <a:p>
            <a:pPr marL="342900" indent="-342900">
              <a:buAutoNum type="arabicPeriod"/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Оценочно-рефлексивный этап</a:t>
            </a:r>
          </a:p>
          <a:p>
            <a:endParaRPr lang="ru-RU" sz="28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0397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" y="0"/>
            <a:ext cx="9144000" cy="134076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1. Пояснительная записка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" y="1196752"/>
            <a:ext cx="9144000" cy="5661248"/>
          </a:xfrm>
          <a:prstGeom prst="rect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  <a:outerShdw blurRad="63500" dist="50800" dir="5400000" sx="98000" sy="98000" rotWithShape="0">
              <a:srgbClr val="000000">
                <a:alpha val="20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Times New Roman"/>
              </a:rPr>
              <a:t>Данная методическая разработка предназначена</a:t>
            </a: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Calibri"/>
              </a:rPr>
              <a:t> для проведения практического  занятия по теме и</a:t>
            </a: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Times New Roman"/>
              </a:rPr>
              <a:t> выполнена в соответствии с требованиями ФГОС СПО по специальности 34.02.01 Сестринское дело по программе базовой подготовки. </a:t>
            </a:r>
            <a:endParaRPr lang="ru-RU" sz="2800" dirty="0" smtClean="0">
              <a:solidFill>
                <a:schemeClr val="accent6">
                  <a:lumMod val="75000"/>
                </a:schemeClr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endParaRPr lang="ru-RU" sz="2400" dirty="0">
              <a:solidFill>
                <a:schemeClr val="accent6">
                  <a:lumMod val="75000"/>
                </a:schemeClr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endParaRPr lang="ru-RU" sz="2400" dirty="0" smtClean="0">
              <a:solidFill>
                <a:schemeClr val="accent6">
                  <a:lumMod val="75000"/>
                </a:schemeClr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endParaRPr lang="ru-RU" sz="2400" dirty="0">
              <a:solidFill>
                <a:schemeClr val="accent6">
                  <a:lumMod val="75000"/>
                </a:schemeClr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endParaRPr lang="ru-RU" sz="2400" dirty="0" smtClean="0">
              <a:solidFill>
                <a:schemeClr val="accent6">
                  <a:lumMod val="75000"/>
                </a:schemeClr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endParaRPr lang="ru-RU" sz="2400" dirty="0">
              <a:solidFill>
                <a:schemeClr val="accent6">
                  <a:lumMod val="75000"/>
                </a:schemeClr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endParaRPr lang="ru-RU" sz="2400" dirty="0" smtClean="0">
              <a:solidFill>
                <a:schemeClr val="accent6">
                  <a:lumMod val="75000"/>
                </a:schemeClr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endParaRPr lang="ru-RU" sz="2400" dirty="0">
              <a:solidFill>
                <a:schemeClr val="accent6">
                  <a:lumMod val="75000"/>
                </a:schemeClr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endParaRPr lang="ru-RU" sz="2000" dirty="0" smtClean="0">
              <a:solidFill>
                <a:schemeClr val="accent6">
                  <a:lumMod val="75000"/>
                </a:schemeClr>
              </a:solidFill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58393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" y="0"/>
            <a:ext cx="9144000" cy="134076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3600" b="1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Методический блок</a:t>
            </a:r>
          </a:p>
          <a:p>
            <a:pPr algn="ctr"/>
            <a:endParaRPr lang="ru-RU" sz="3600" b="1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" y="1196752"/>
            <a:ext cx="9144000" cy="5661248"/>
          </a:xfrm>
          <a:prstGeom prst="rect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  <a:outerShdw blurRad="63500" dist="50800" dir="5400000" sx="98000" sy="98000" rotWithShape="0">
              <a:srgbClr val="000000">
                <a:alpha val="20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spcAft>
                <a:spcPts val="0"/>
              </a:spcAft>
            </a:pPr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Times New Roman"/>
              </a:rPr>
              <a:t>В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Times New Roman"/>
                <a:ea typeface="Times New Roman"/>
              </a:rPr>
              <a:t> </a:t>
            </a:r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Times New Roman"/>
              </a:rPr>
              <a:t>ходе изучения темы студент должен:</a:t>
            </a:r>
          </a:p>
          <a:p>
            <a:pPr>
              <a:spcAft>
                <a:spcPts val="0"/>
              </a:spcAft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Times New Roman"/>
              </a:rPr>
              <a:t>уметь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/>
                <a:ea typeface="Times New Roman"/>
              </a:rPr>
              <a:t>:</a:t>
            </a:r>
            <a:endParaRPr lang="ru-RU" sz="2400" dirty="0">
              <a:solidFill>
                <a:schemeClr val="accent6">
                  <a:lumMod val="75000"/>
                </a:schemeClr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Times New Roman"/>
              </a:rPr>
              <a:t>- правильно писать звуки, передаваемые буквосочетаниями</a:t>
            </a:r>
          </a:p>
          <a:p>
            <a:pPr>
              <a:spcAft>
                <a:spcPts val="0"/>
              </a:spcAft>
            </a:pPr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Times New Roman"/>
              </a:rPr>
              <a:t>- писать термины, содержащие буквы «x»,  «y»,  «z»</a:t>
            </a:r>
          </a:p>
          <a:p>
            <a:pPr>
              <a:spcAft>
                <a:spcPts val="0"/>
              </a:spcAft>
            </a:pPr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Times New Roman"/>
              </a:rPr>
              <a:t>- правильно ставить ударение в латинских словах</a:t>
            </a:r>
          </a:p>
          <a:p>
            <a:pPr>
              <a:spcAft>
                <a:spcPts val="0"/>
              </a:spcAft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Times New Roman"/>
              </a:rPr>
              <a:t>знать:</a:t>
            </a:r>
          </a:p>
          <a:p>
            <a:pPr>
              <a:spcAft>
                <a:spcPts val="0"/>
              </a:spcAft>
            </a:pPr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Times New Roman"/>
              </a:rPr>
              <a:t>- количество букв в латинском алфавите и их последовательность</a:t>
            </a:r>
          </a:p>
          <a:p>
            <a:pPr>
              <a:spcAft>
                <a:spcPts val="0"/>
              </a:spcAft>
            </a:pPr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Times New Roman"/>
              </a:rPr>
              <a:t>- правила произношения и написания звуков</a:t>
            </a:r>
          </a:p>
          <a:p>
            <a:pPr>
              <a:spcAft>
                <a:spcPts val="0"/>
              </a:spcAft>
            </a:pP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Times New Roman"/>
                <a:ea typeface="Times New Roman"/>
              </a:rPr>
              <a:t> - правила </a:t>
            </a:r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Times New Roman"/>
              </a:rPr>
              <a:t>постановки 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Times New Roman"/>
                <a:ea typeface="Times New Roman"/>
              </a:rPr>
              <a:t>ударения</a:t>
            </a:r>
            <a:endParaRPr lang="ru-RU" sz="2400" dirty="0">
              <a:solidFill>
                <a:schemeClr val="accent6">
                  <a:lumMod val="75000"/>
                </a:schemeClr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Times New Roman"/>
                <a:ea typeface="Times New Roman"/>
              </a:rPr>
              <a:t>В </a:t>
            </a:r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Times New Roman"/>
              </a:rPr>
              <a:t>результате освоения темы у обучающегося должны формироваться компетенции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Times New Roman"/>
                <a:ea typeface="Times New Roman"/>
              </a:rPr>
              <a:t>: ОК 1., ОК 2., ОК 4., ОК 8., ПК 2.6.</a:t>
            </a:r>
          </a:p>
          <a:p>
            <a:pPr>
              <a:spcAft>
                <a:spcPts val="0"/>
              </a:spcAft>
            </a:pP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Times New Roman"/>
                <a:ea typeface="Times New Roman"/>
              </a:rPr>
              <a:t>(обозначены ФГОС по специальности подготовки)</a:t>
            </a:r>
            <a:endParaRPr lang="ru-RU" sz="2400" dirty="0">
              <a:solidFill>
                <a:schemeClr val="accent6">
                  <a:lumMod val="75000"/>
                </a:schemeClr>
              </a:solidFill>
              <a:latin typeface="Times New Roman"/>
              <a:ea typeface="Times New Roman"/>
            </a:endParaRPr>
          </a:p>
          <a:p>
            <a:pPr marL="342900" indent="-342900">
              <a:spcAft>
                <a:spcPts val="0"/>
              </a:spcAft>
              <a:buFontTx/>
              <a:buChar char="-"/>
            </a:pPr>
            <a:endParaRPr lang="ru-RU" sz="2400" dirty="0">
              <a:solidFill>
                <a:schemeClr val="accent6">
                  <a:lumMod val="75000"/>
                </a:schemeClr>
              </a:solidFill>
              <a:latin typeface="Times New Roman"/>
              <a:ea typeface="Times New Roman"/>
            </a:endParaRPr>
          </a:p>
          <a:p>
            <a:pPr marL="342900" indent="-342900">
              <a:spcAft>
                <a:spcPts val="0"/>
              </a:spcAft>
              <a:buFontTx/>
              <a:buChar char="-"/>
            </a:pPr>
            <a:endParaRPr lang="ru-RU" sz="2400" dirty="0">
              <a:solidFill>
                <a:schemeClr val="accent6">
                  <a:lumMod val="75000"/>
                </a:schemeClr>
              </a:solidFill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77795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8653" y="1052736"/>
            <a:ext cx="9144000" cy="5805264"/>
          </a:xfrm>
          <a:prstGeom prst="rect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  <a:outerShdw blurRad="63500" dist="50800" dir="5400000" sx="98000" sy="98000" rotWithShape="0">
              <a:srgbClr val="000000">
                <a:alpha val="20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Уважаемый студент!</a:t>
            </a:r>
          </a:p>
          <a:p>
            <a:pPr algn="ctr">
              <a:spcAft>
                <a:spcPts val="0"/>
              </a:spcAft>
            </a:pP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овторите лекционный материал по данной теме. </a:t>
            </a:r>
          </a:p>
          <a:p>
            <a:pPr algn="ctr">
              <a:spcAft>
                <a:spcPts val="0"/>
              </a:spcAft>
            </a:pP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Обрати внимание на особенности произношения букв и буквосочетаний, правила постановки ударения. Вам необходимо научиться правильно произносить звуки, сочетания гласных и согласных, грамотно писать. 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Фонетика –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это база для дальнейшего изучения Латинского языка. А знание основ латинского языка – это залог успешного дальнейшего освоения других медицинских дисциплин!</a:t>
            </a:r>
            <a:endParaRPr lang="ru-RU" sz="2800" dirty="0">
              <a:solidFill>
                <a:schemeClr val="accent6">
                  <a:lumMod val="75000"/>
                </a:schemeClr>
              </a:solidFill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72492" cy="105273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3. Организационно-мотивационный этап</a:t>
            </a:r>
            <a:endParaRPr lang="ru-RU" sz="32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5500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92696"/>
            <a:ext cx="9202653" cy="616530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На этом этапе применяю метод индивидуального и дифференцированного подхода с применением ИКТ и «Рабочего листа»</a:t>
            </a:r>
          </a:p>
          <a:p>
            <a:pPr algn="ctr">
              <a:spcAft>
                <a:spcPts val="0"/>
              </a:spcAft>
            </a:pPr>
            <a:endParaRPr lang="ru-RU" sz="28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ctr">
              <a:spcAft>
                <a:spcPts val="0"/>
              </a:spcAft>
            </a:pPr>
            <a:endParaRPr lang="ru-RU" sz="2800" dirty="0" smtClean="0">
              <a:solidFill>
                <a:schemeClr val="accent6">
                  <a:lumMod val="75000"/>
                </a:schemeClr>
              </a:solidFill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ctr">
              <a:spcAft>
                <a:spcPts val="0"/>
              </a:spcAft>
            </a:pPr>
            <a:endParaRPr lang="ru-RU" sz="28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ctr">
              <a:spcAft>
                <a:spcPts val="0"/>
              </a:spcAft>
            </a:pPr>
            <a:endParaRPr lang="ru-RU" sz="2800" dirty="0" smtClean="0">
              <a:solidFill>
                <a:schemeClr val="accent6">
                  <a:lumMod val="75000"/>
                </a:schemeClr>
              </a:solidFill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ctr">
              <a:spcAft>
                <a:spcPts val="0"/>
              </a:spcAft>
            </a:pPr>
            <a:endParaRPr lang="ru-RU" sz="28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ctr">
              <a:spcAft>
                <a:spcPts val="0"/>
              </a:spcAft>
            </a:pPr>
            <a:endParaRPr lang="ru-RU" sz="2800" dirty="0" smtClean="0">
              <a:solidFill>
                <a:schemeClr val="accent6">
                  <a:lumMod val="75000"/>
                </a:schemeClr>
              </a:solidFill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ctr">
              <a:spcAft>
                <a:spcPts val="0"/>
              </a:spcAft>
            </a:pPr>
            <a:endParaRPr lang="ru-RU" sz="28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ctr">
              <a:spcAft>
                <a:spcPts val="0"/>
              </a:spcAft>
            </a:pPr>
            <a:endParaRPr lang="ru-RU" sz="2800" dirty="0">
              <a:solidFill>
                <a:schemeClr val="accent6">
                  <a:lumMod val="75000"/>
                </a:schemeClr>
              </a:solidFill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-1"/>
            <a:ext cx="9172492" cy="69269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4. Процессуально-содержательный этап</a:t>
            </a:r>
            <a:endParaRPr lang="ru-RU" sz="32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0" name="Picture 6" descr="C:\Users\User\Desktop\загружено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924944"/>
            <a:ext cx="5976663" cy="324035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3046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1138" y="188640"/>
            <a:ext cx="6180137" cy="6192687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901701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" y="-99392"/>
            <a:ext cx="9144000" cy="6957392"/>
          </a:xfrm>
          <a:prstGeom prst="rect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  <a:outerShdw blurRad="63500" dist="50800" dir="5400000" sx="98000" sy="98000" rotWithShape="0">
              <a:srgbClr val="000000">
                <a:alpha val="20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spcAft>
                <a:spcPts val="0"/>
              </a:spcAft>
            </a:pPr>
            <a:endParaRPr lang="ru-RU" sz="2400" dirty="0">
              <a:solidFill>
                <a:schemeClr val="accent6">
                  <a:lumMod val="75000"/>
                </a:schemeClr>
              </a:solidFill>
              <a:effectLst/>
              <a:latin typeface="Times New Roman"/>
              <a:ea typeface="Times New Roman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2483768" y="260648"/>
            <a:ext cx="4068452" cy="122413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Рабочий</a:t>
            </a:r>
          </a:p>
          <a:p>
            <a:pPr algn="ctr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лист</a:t>
            </a:r>
            <a:endParaRPr lang="ru-RU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69158" y="2420888"/>
            <a:ext cx="2819420" cy="1368152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Работа малыми группами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6120174" y="2420888"/>
            <a:ext cx="2484274" cy="145837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Рейтинговая система</a:t>
            </a:r>
            <a:endParaRPr lang="ru-RU" sz="2000" b="1" dirty="0">
              <a:solidFill>
                <a:srgbClr val="FF0000"/>
              </a:solidFill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H="1">
            <a:off x="2195736" y="1391072"/>
            <a:ext cx="1008112" cy="885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5940152" y="1391072"/>
            <a:ext cx="1224136" cy="885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2051" name="Picture 3" descr="C:\Users\User\Desktop\depositphotos_11063208-stock-photo-workshop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413" y="3876699"/>
            <a:ext cx="3024336" cy="243006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ser\Desktop\1386229435general_pages_i29181_sostoitsya_torjestvennoe_nagrajdenie_pobeditelei_gorodskoi_olimpiady_dlya_shkolnikov_i_studentov_po_angliiskomu_i_francuzskomu_yazyku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2220" y="3879258"/>
            <a:ext cx="2340260" cy="251382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Овал 17"/>
          <p:cNvSpPr/>
          <p:nvPr/>
        </p:nvSpPr>
        <p:spPr>
          <a:xfrm>
            <a:off x="3491880" y="1833972"/>
            <a:ext cx="2628294" cy="1316101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Метод портфолио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>
            <a:off x="4806027" y="1484784"/>
            <a:ext cx="0" cy="3491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2053" name="Picture 5" descr="C:\Users\User\Desktop\73463316215202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212976"/>
            <a:ext cx="2664296" cy="237626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605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" y="980728"/>
            <a:ext cx="9144000" cy="5877272"/>
          </a:xfrm>
          <a:prstGeom prst="rect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  <a:outerShdw blurRad="63500" dist="50800" dir="5400000" sx="98000" sy="98000" rotWithShape="0">
              <a:srgbClr val="000000">
                <a:alpha val="20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chemeClr val="accent6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Цель </a:t>
            </a:r>
            <a:r>
              <a:rPr lang="ru-RU" sz="2400" dirty="0" smtClean="0">
                <a:solidFill>
                  <a:schemeClr val="accent6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работы малыми группами</a:t>
            </a:r>
            <a:r>
              <a:rPr lang="ru-RU" sz="2400" b="1" dirty="0" smtClean="0">
                <a:solidFill>
                  <a:schemeClr val="accent6"/>
                </a:solidFill>
                <a:latin typeface="Calibri"/>
                <a:ea typeface="Times New Roman"/>
                <a:cs typeface="Times New Roman"/>
              </a:rPr>
              <a:t>: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i="1" dirty="0" smtClean="0">
                <a:solidFill>
                  <a:schemeClr val="accent6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активное </a:t>
            </a:r>
            <a:r>
              <a:rPr lang="ru-RU" sz="2400" b="1" i="1" dirty="0">
                <a:solidFill>
                  <a:schemeClr val="accent6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включение каждого </a:t>
            </a:r>
            <a:r>
              <a:rPr lang="ru-RU" sz="2400" b="1" i="1" dirty="0" smtClean="0">
                <a:solidFill>
                  <a:schemeClr val="accent6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студента </a:t>
            </a:r>
            <a:r>
              <a:rPr lang="ru-RU" sz="2400" b="1" i="1" dirty="0">
                <a:solidFill>
                  <a:schemeClr val="accent6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 </a:t>
            </a:r>
            <a:r>
              <a:rPr lang="ru-RU" sz="2400" b="1" i="1" dirty="0" smtClean="0">
                <a:solidFill>
                  <a:schemeClr val="accent6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процесс</a:t>
            </a:r>
          </a:p>
          <a:p>
            <a:r>
              <a:rPr lang="ru-RU" sz="24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sz="2400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i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- активизация </a:t>
            </a:r>
            <a:r>
              <a:rPr lang="ru-RU" sz="2400" i="1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познавательной </a:t>
            </a:r>
            <a:r>
              <a:rPr lang="ru-RU" sz="2400" i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деятельности</a:t>
            </a:r>
            <a:endParaRPr lang="ru-RU" sz="2400" i="1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i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- развитие </a:t>
            </a:r>
            <a:r>
              <a:rPr lang="ru-RU" sz="2400" i="1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навыков самостоятельной учебной </a:t>
            </a:r>
            <a:r>
              <a:rPr lang="ru-RU" sz="2400" i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деятельности</a:t>
            </a:r>
            <a:endParaRPr lang="ru-RU" sz="2400" i="1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i="1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- развитие </a:t>
            </a:r>
            <a:r>
              <a:rPr lang="ru-RU" sz="2400" i="1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умений успешного </a:t>
            </a:r>
            <a:r>
              <a:rPr lang="ru-RU" sz="2400" i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общения.</a:t>
            </a:r>
            <a:endParaRPr lang="ru-RU" sz="2400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Плюсы: </a:t>
            </a:r>
            <a:r>
              <a:rPr lang="ru-RU" sz="2400" i="1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400" i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овышается </a:t>
            </a:r>
            <a:r>
              <a:rPr lang="ru-RU" sz="2400" i="1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учебная и познавательная </a:t>
            </a:r>
            <a:r>
              <a:rPr lang="ru-RU" sz="2400" i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мотивация,</a:t>
            </a:r>
            <a:endParaRPr lang="ru-RU" sz="2400" i="1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i="1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снижается </a:t>
            </a:r>
            <a:r>
              <a:rPr lang="ru-RU" sz="2400" i="1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уровень </a:t>
            </a:r>
            <a:r>
              <a:rPr lang="ru-RU" sz="2400" i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тревожности,  в </a:t>
            </a:r>
            <a:r>
              <a:rPr lang="ru-RU" sz="2400" i="1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группе выше обучаемость, эффективность усвоения и актуализации </a:t>
            </a:r>
            <a:r>
              <a:rPr lang="ru-RU" sz="2400" i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знаний,  улучшается </a:t>
            </a:r>
            <a:r>
              <a:rPr lang="ru-RU" sz="2400" i="1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психологический </a:t>
            </a:r>
            <a:r>
              <a:rPr lang="ru-RU" sz="2400" i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климат.</a:t>
            </a:r>
            <a:endParaRPr lang="ru-RU" sz="2400" i="1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Минусы:</a:t>
            </a:r>
            <a:r>
              <a:rPr lang="ru-RU" sz="2400" b="1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400" i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ри </a:t>
            </a:r>
            <a:r>
              <a:rPr lang="ru-RU" sz="2400" i="1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непродуманном комплектовании групп некоторые </a:t>
            </a:r>
            <a:r>
              <a:rPr lang="ru-RU" sz="2400" i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студенты </a:t>
            </a:r>
            <a:r>
              <a:rPr lang="ru-RU" sz="2400" i="1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могут пользоваться результатами труда более сильных </a:t>
            </a:r>
            <a:r>
              <a:rPr lang="ru-RU" sz="2400" i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студентов</a:t>
            </a:r>
            <a:endParaRPr lang="ru-RU" sz="2400" i="1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2400" dirty="0">
              <a:solidFill>
                <a:schemeClr val="accent6"/>
              </a:solidFill>
              <a:effectLst/>
              <a:latin typeface="Calibri"/>
              <a:ea typeface="Times New Roman"/>
              <a:cs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" y="0"/>
            <a:ext cx="9252519" cy="98072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Работа малыми группами</a:t>
            </a:r>
            <a:endParaRPr lang="ru-RU" sz="32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3289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1" y="7547"/>
            <a:ext cx="9155967" cy="126807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ln w="1905"/>
                <a:gradFill>
                  <a:gsLst>
                    <a:gs pos="0">
                      <a:srgbClr val="F14124">
                        <a:shade val="20000"/>
                        <a:satMod val="200000"/>
                      </a:srgbClr>
                    </a:gs>
                    <a:gs pos="78000">
                      <a:srgbClr val="F14124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14124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Тема </a:t>
            </a:r>
            <a:r>
              <a:rPr lang="ru-RU" sz="3600" b="1" dirty="0" smtClean="0">
                <a:ln w="1905"/>
                <a:gradFill>
                  <a:gsLst>
                    <a:gs pos="0">
                      <a:srgbClr val="F14124">
                        <a:shade val="20000"/>
                        <a:satMod val="200000"/>
                      </a:srgbClr>
                    </a:gs>
                    <a:gs pos="78000">
                      <a:srgbClr val="F14124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14124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семинара: 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7200" y="794975"/>
            <a:ext cx="8288216" cy="5582379"/>
          </a:xfrm>
          <a:custGeom>
            <a:avLst/>
            <a:gdLst>
              <a:gd name="connsiteX0" fmla="*/ 0 w 9144000"/>
              <a:gd name="connsiteY0" fmla="*/ 0 h 5582379"/>
              <a:gd name="connsiteX1" fmla="*/ 9144000 w 9144000"/>
              <a:gd name="connsiteY1" fmla="*/ 0 h 5582379"/>
              <a:gd name="connsiteX2" fmla="*/ 9144000 w 9144000"/>
              <a:gd name="connsiteY2" fmla="*/ 5582379 h 5582379"/>
              <a:gd name="connsiteX3" fmla="*/ 0 w 9144000"/>
              <a:gd name="connsiteY3" fmla="*/ 5582379 h 5582379"/>
              <a:gd name="connsiteX4" fmla="*/ 0 w 9144000"/>
              <a:gd name="connsiteY4" fmla="*/ 0 h 5582379"/>
              <a:gd name="connsiteX0" fmla="*/ 597877 w 9144000"/>
              <a:gd name="connsiteY0" fmla="*/ 410307 h 5582379"/>
              <a:gd name="connsiteX1" fmla="*/ 9144000 w 9144000"/>
              <a:gd name="connsiteY1" fmla="*/ 0 h 5582379"/>
              <a:gd name="connsiteX2" fmla="*/ 9144000 w 9144000"/>
              <a:gd name="connsiteY2" fmla="*/ 5582379 h 5582379"/>
              <a:gd name="connsiteX3" fmla="*/ 0 w 9144000"/>
              <a:gd name="connsiteY3" fmla="*/ 5582379 h 5582379"/>
              <a:gd name="connsiteX4" fmla="*/ 597877 w 9144000"/>
              <a:gd name="connsiteY4" fmla="*/ 410307 h 5582379"/>
              <a:gd name="connsiteX0" fmla="*/ 0 w 8546123"/>
              <a:gd name="connsiteY0" fmla="*/ 410307 h 5582379"/>
              <a:gd name="connsiteX1" fmla="*/ 8546123 w 8546123"/>
              <a:gd name="connsiteY1" fmla="*/ 0 h 5582379"/>
              <a:gd name="connsiteX2" fmla="*/ 8546123 w 8546123"/>
              <a:gd name="connsiteY2" fmla="*/ 5582379 h 5582379"/>
              <a:gd name="connsiteX3" fmla="*/ 23446 w 8546123"/>
              <a:gd name="connsiteY3" fmla="*/ 5312748 h 5582379"/>
              <a:gd name="connsiteX4" fmla="*/ 0 w 8546123"/>
              <a:gd name="connsiteY4" fmla="*/ 410307 h 5582379"/>
              <a:gd name="connsiteX0" fmla="*/ 257908 w 8522677"/>
              <a:gd name="connsiteY0" fmla="*/ 656492 h 5582379"/>
              <a:gd name="connsiteX1" fmla="*/ 8522677 w 8522677"/>
              <a:gd name="connsiteY1" fmla="*/ 0 h 5582379"/>
              <a:gd name="connsiteX2" fmla="*/ 8522677 w 8522677"/>
              <a:gd name="connsiteY2" fmla="*/ 5582379 h 5582379"/>
              <a:gd name="connsiteX3" fmla="*/ 0 w 8522677"/>
              <a:gd name="connsiteY3" fmla="*/ 5312748 h 5582379"/>
              <a:gd name="connsiteX4" fmla="*/ 257908 w 8522677"/>
              <a:gd name="connsiteY4" fmla="*/ 656492 h 5582379"/>
              <a:gd name="connsiteX0" fmla="*/ 0 w 8264769"/>
              <a:gd name="connsiteY0" fmla="*/ 656492 h 5582379"/>
              <a:gd name="connsiteX1" fmla="*/ 8264769 w 8264769"/>
              <a:gd name="connsiteY1" fmla="*/ 0 h 5582379"/>
              <a:gd name="connsiteX2" fmla="*/ 8264769 w 8264769"/>
              <a:gd name="connsiteY2" fmla="*/ 5582379 h 5582379"/>
              <a:gd name="connsiteX3" fmla="*/ 175846 w 8264769"/>
              <a:gd name="connsiteY3" fmla="*/ 4949333 h 5582379"/>
              <a:gd name="connsiteX4" fmla="*/ 0 w 8264769"/>
              <a:gd name="connsiteY4" fmla="*/ 656492 h 5582379"/>
              <a:gd name="connsiteX0" fmla="*/ 23447 w 8288216"/>
              <a:gd name="connsiteY0" fmla="*/ 656492 h 5582379"/>
              <a:gd name="connsiteX1" fmla="*/ 8288216 w 8288216"/>
              <a:gd name="connsiteY1" fmla="*/ 0 h 5582379"/>
              <a:gd name="connsiteX2" fmla="*/ 8288216 w 8288216"/>
              <a:gd name="connsiteY2" fmla="*/ 5582379 h 5582379"/>
              <a:gd name="connsiteX3" fmla="*/ 0 w 8288216"/>
              <a:gd name="connsiteY3" fmla="*/ 4949333 h 5582379"/>
              <a:gd name="connsiteX4" fmla="*/ 199293 w 8288216"/>
              <a:gd name="connsiteY4" fmla="*/ 4949333 h 5582379"/>
              <a:gd name="connsiteX5" fmla="*/ 23447 w 8288216"/>
              <a:gd name="connsiteY5" fmla="*/ 656492 h 5582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88216" h="5582379">
                <a:moveTo>
                  <a:pt x="23447" y="656492"/>
                </a:moveTo>
                <a:lnTo>
                  <a:pt x="8288216" y="0"/>
                </a:lnTo>
                <a:lnTo>
                  <a:pt x="8288216" y="5582379"/>
                </a:lnTo>
                <a:lnTo>
                  <a:pt x="0" y="4949333"/>
                </a:lnTo>
                <a:lnTo>
                  <a:pt x="199293" y="4949333"/>
                </a:lnTo>
                <a:lnTo>
                  <a:pt x="23447" y="656492"/>
                </a:lnTo>
                <a:close/>
              </a:path>
            </a:pathLst>
          </a:cu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«Инновационные 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педагогические технологии в преподавании </a:t>
            </a:r>
            <a:endParaRPr lang="ru-RU" sz="36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ОП.01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 «</a:t>
            </a:r>
            <a:r>
              <a:rPr lang="ru-RU" sz="36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Основы латинского языка с медицинской терминологией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» по специальности 34.02.01 Сестринское дело»</a:t>
            </a:r>
          </a:p>
        </p:txBody>
      </p:sp>
    </p:spTree>
    <p:extLst>
      <p:ext uri="{BB962C8B-B14F-4D97-AF65-F5344CB8AC3E}">
        <p14:creationId xmlns:p14="http://schemas.microsoft.com/office/powerpoint/2010/main" val="992342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" y="0"/>
            <a:ext cx="9144000" cy="134076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Метод портфолио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61" y="1196752"/>
            <a:ext cx="9249508" cy="5661248"/>
          </a:xfrm>
          <a:prstGeom prst="rect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  <a:outerShdw blurRad="63500" dist="50800" dir="5400000" sx="98000" sy="98000" rotWithShape="0">
              <a:srgbClr val="000000">
                <a:alpha val="20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Основная 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портфолио: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обеспечение  </a:t>
            </a:r>
            <a:r>
              <a:rPr lang="ru-RU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отслеживания индивидуального  </a:t>
            </a:r>
            <a:r>
              <a:rPr lang="ru-RU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развития обучающегося;</a:t>
            </a:r>
          </a:p>
          <a:p>
            <a:r>
              <a:rPr lang="ru-RU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доказательство </a:t>
            </a:r>
            <a:r>
              <a:rPr lang="ru-RU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прогресса в обучении по конкретным </a:t>
            </a:r>
            <a:r>
              <a:rPr lang="ru-RU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результатам.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 портфолио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поддерживать и стимулировать </a:t>
            </a:r>
            <a:r>
              <a:rPr lang="ru-RU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мотивацию обучающихся;</a:t>
            </a:r>
          </a:p>
          <a:p>
            <a:r>
              <a:rPr lang="ru-RU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поощрять их активность и самостоятельность, расширять возможности обучения и самообучения</a:t>
            </a:r>
            <a:r>
              <a:rPr lang="ru-RU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развивать  умения  рефлексивной  и  оценочной  (</a:t>
            </a:r>
            <a:r>
              <a:rPr lang="ru-RU" sz="24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самооценочной</a:t>
            </a:r>
            <a:r>
              <a:rPr lang="ru-RU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деятельности и другие.</a:t>
            </a:r>
          </a:p>
          <a:p>
            <a:endParaRPr lang="ru-RU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3376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" y="0"/>
            <a:ext cx="9144000" cy="112474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ейтинговая система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" y="1124744"/>
            <a:ext cx="9144000" cy="573325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ель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рейтинговой системы оценивания </a:t>
            </a: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влияние на активность учащихся в получении знаний, а также оценка </a:t>
            </a:r>
            <a:r>
              <a:rPr lang="ru-RU" sz="24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динамики </a:t>
            </a:r>
            <a:r>
              <a:rPr lang="ru-RU" sz="2400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уровня знаний </a:t>
            </a:r>
            <a:r>
              <a:rPr lang="ru-RU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каждом этапе их усвоения</a:t>
            </a:r>
            <a:r>
              <a:rPr lang="ru-RU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400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 расширить </a:t>
            </a:r>
            <a:r>
              <a:rPr lang="ru-RU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компетентность </a:t>
            </a:r>
            <a:r>
              <a:rPr lang="ru-RU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области изучения дисциплины;</a:t>
            </a:r>
          </a:p>
          <a:p>
            <a:r>
              <a:rPr lang="ru-RU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 развить </a:t>
            </a:r>
            <a:r>
              <a:rPr lang="ru-RU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обучающегося </a:t>
            </a:r>
            <a:r>
              <a:rPr lang="ru-RU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самостоятельность </a:t>
            </a:r>
            <a:r>
              <a:rPr lang="ru-RU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мышления;</a:t>
            </a:r>
            <a:endParaRPr lang="ru-RU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 создать </a:t>
            </a:r>
            <a:r>
              <a:rPr lang="ru-RU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условия, учитывающие индивидуальные способности, </a:t>
            </a:r>
            <a:r>
              <a:rPr lang="ru-RU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возможности, </a:t>
            </a:r>
            <a:r>
              <a:rPr lang="ru-RU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для успешной реализации общих, единых целей обучения;</a:t>
            </a:r>
          </a:p>
          <a:p>
            <a:r>
              <a:rPr lang="ru-RU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 повысить </a:t>
            </a:r>
            <a:r>
              <a:rPr lang="ru-RU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ответственность </a:t>
            </a:r>
            <a:r>
              <a:rPr lang="ru-RU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студента </a:t>
            </a:r>
            <a:r>
              <a:rPr lang="ru-RU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 результаты своего обучения.</a:t>
            </a:r>
            <a:endParaRPr lang="ru-RU" sz="2400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3576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" y="0"/>
            <a:ext cx="9144000" cy="112474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5. Оценочно-рефлексивный этап 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" y="1124744"/>
            <a:ext cx="9144000" cy="573325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Рефлексия в образовании </a:t>
            </a:r>
            <a:r>
              <a:rPr lang="ru-RU" sz="28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– это процесс и результат фиксирования участниками </a:t>
            </a:r>
            <a:r>
              <a:rPr lang="ru-RU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образовательного </a:t>
            </a:r>
            <a:r>
              <a:rPr lang="ru-RU" sz="28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процесса состояния своего развития, саморазвития и причин </a:t>
            </a:r>
            <a:r>
              <a:rPr lang="ru-RU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этого.</a:t>
            </a:r>
          </a:p>
          <a:p>
            <a:r>
              <a:rPr lang="ru-RU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Рабочий лист     </a:t>
            </a:r>
          </a:p>
          <a:p>
            <a:r>
              <a:rPr lang="ru-RU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метод портфолио  </a:t>
            </a:r>
          </a:p>
          <a:p>
            <a:r>
              <a:rPr lang="ru-RU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методы контроля:</a:t>
            </a:r>
          </a:p>
          <a:p>
            <a:r>
              <a:rPr lang="ru-RU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1) </a:t>
            </a:r>
            <a:r>
              <a:rPr lang="ru-RU" sz="28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самооценивание</a:t>
            </a:r>
            <a:endParaRPr lang="ru-RU" sz="2800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2) </a:t>
            </a:r>
            <a:r>
              <a:rPr lang="ru-RU" sz="28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взаимооценивание</a:t>
            </a:r>
            <a:endParaRPr lang="ru-RU" sz="2800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3) оценка преподавателя</a:t>
            </a:r>
          </a:p>
          <a:p>
            <a:r>
              <a:rPr lang="ru-RU" sz="28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4) итоговая оценка</a:t>
            </a:r>
            <a:endParaRPr lang="ru-RU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1830869" y="3717032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1830869" y="3284984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3075" name="Picture 3" descr="C:\Users\User\Desktop\bonhomme-blanc-3d-images-gratuites-libres-de-droits-creative-commons13-1560x156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636912"/>
            <a:ext cx="3744416" cy="37718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4463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32574"/>
            <a:ext cx="9144000" cy="687039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 algn="ctr"/>
            <a:endParaRPr lang="ru-RU" sz="32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Вывод: </a:t>
            </a:r>
          </a:p>
          <a:p>
            <a:pPr lvl="0" algn="ctr"/>
            <a:r>
              <a:rPr lang="ru-RU" sz="32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целью инновационной деятельности является качественное изменение личности студента - отличная профессиональная подготовка. Повышение его культурного уровня, умение видеть ситуацию, решать самостоятельно проблемы. </a:t>
            </a:r>
          </a:p>
          <a:p>
            <a:pPr lvl="0" algn="ctr"/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 это станет возможным только при мастерском использовании преподавателями тех или иных инновационных методов.</a:t>
            </a:r>
          </a:p>
          <a:p>
            <a:pPr lvl="0" algn="ctr"/>
            <a:r>
              <a:rPr lang="ru-RU" sz="32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Успехов Вам, коллеги!</a:t>
            </a:r>
          </a:p>
          <a:p>
            <a:pPr lvl="0" algn="ctr"/>
            <a:endParaRPr lang="ru-RU" sz="32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3200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32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32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3095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3342128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35667" y="-3184"/>
            <a:ext cx="9155967" cy="126807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ln w="1905"/>
                <a:gradFill>
                  <a:gsLst>
                    <a:gs pos="0">
                      <a:srgbClr val="F14124">
                        <a:shade val="20000"/>
                        <a:satMod val="200000"/>
                      </a:srgbClr>
                    </a:gs>
                    <a:gs pos="78000">
                      <a:srgbClr val="F14124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14124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Цель семинара</a:t>
            </a:r>
            <a:r>
              <a:rPr lang="ru-RU" sz="3600" b="1" dirty="0" smtClean="0">
                <a:ln w="1905"/>
                <a:gradFill>
                  <a:gsLst>
                    <a:gs pos="0">
                      <a:srgbClr val="F14124">
                        <a:shade val="20000"/>
                        <a:satMod val="200000"/>
                      </a:srgbClr>
                    </a:gs>
                    <a:gs pos="78000">
                      <a:srgbClr val="F14124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14124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1264889"/>
            <a:ext cx="7488832" cy="4612383"/>
          </a:xfrm>
          <a:custGeom>
            <a:avLst/>
            <a:gdLst>
              <a:gd name="connsiteX0" fmla="*/ 0 w 9144000"/>
              <a:gd name="connsiteY0" fmla="*/ 0 h 5582379"/>
              <a:gd name="connsiteX1" fmla="*/ 9144000 w 9144000"/>
              <a:gd name="connsiteY1" fmla="*/ 0 h 5582379"/>
              <a:gd name="connsiteX2" fmla="*/ 9144000 w 9144000"/>
              <a:gd name="connsiteY2" fmla="*/ 5582379 h 5582379"/>
              <a:gd name="connsiteX3" fmla="*/ 0 w 9144000"/>
              <a:gd name="connsiteY3" fmla="*/ 5582379 h 5582379"/>
              <a:gd name="connsiteX4" fmla="*/ 0 w 9144000"/>
              <a:gd name="connsiteY4" fmla="*/ 0 h 5582379"/>
              <a:gd name="connsiteX0" fmla="*/ 597877 w 9144000"/>
              <a:gd name="connsiteY0" fmla="*/ 410307 h 5582379"/>
              <a:gd name="connsiteX1" fmla="*/ 9144000 w 9144000"/>
              <a:gd name="connsiteY1" fmla="*/ 0 h 5582379"/>
              <a:gd name="connsiteX2" fmla="*/ 9144000 w 9144000"/>
              <a:gd name="connsiteY2" fmla="*/ 5582379 h 5582379"/>
              <a:gd name="connsiteX3" fmla="*/ 0 w 9144000"/>
              <a:gd name="connsiteY3" fmla="*/ 5582379 h 5582379"/>
              <a:gd name="connsiteX4" fmla="*/ 597877 w 9144000"/>
              <a:gd name="connsiteY4" fmla="*/ 410307 h 5582379"/>
              <a:gd name="connsiteX0" fmla="*/ 0 w 8546123"/>
              <a:gd name="connsiteY0" fmla="*/ 410307 h 5582379"/>
              <a:gd name="connsiteX1" fmla="*/ 8546123 w 8546123"/>
              <a:gd name="connsiteY1" fmla="*/ 0 h 5582379"/>
              <a:gd name="connsiteX2" fmla="*/ 8546123 w 8546123"/>
              <a:gd name="connsiteY2" fmla="*/ 5582379 h 5582379"/>
              <a:gd name="connsiteX3" fmla="*/ 23446 w 8546123"/>
              <a:gd name="connsiteY3" fmla="*/ 5312748 h 5582379"/>
              <a:gd name="connsiteX4" fmla="*/ 0 w 8546123"/>
              <a:gd name="connsiteY4" fmla="*/ 410307 h 5582379"/>
              <a:gd name="connsiteX0" fmla="*/ 257908 w 8522677"/>
              <a:gd name="connsiteY0" fmla="*/ 656492 h 5582379"/>
              <a:gd name="connsiteX1" fmla="*/ 8522677 w 8522677"/>
              <a:gd name="connsiteY1" fmla="*/ 0 h 5582379"/>
              <a:gd name="connsiteX2" fmla="*/ 8522677 w 8522677"/>
              <a:gd name="connsiteY2" fmla="*/ 5582379 h 5582379"/>
              <a:gd name="connsiteX3" fmla="*/ 0 w 8522677"/>
              <a:gd name="connsiteY3" fmla="*/ 5312748 h 5582379"/>
              <a:gd name="connsiteX4" fmla="*/ 257908 w 8522677"/>
              <a:gd name="connsiteY4" fmla="*/ 656492 h 5582379"/>
              <a:gd name="connsiteX0" fmla="*/ 0 w 8264769"/>
              <a:gd name="connsiteY0" fmla="*/ 656492 h 5582379"/>
              <a:gd name="connsiteX1" fmla="*/ 8264769 w 8264769"/>
              <a:gd name="connsiteY1" fmla="*/ 0 h 5582379"/>
              <a:gd name="connsiteX2" fmla="*/ 8264769 w 8264769"/>
              <a:gd name="connsiteY2" fmla="*/ 5582379 h 5582379"/>
              <a:gd name="connsiteX3" fmla="*/ 175846 w 8264769"/>
              <a:gd name="connsiteY3" fmla="*/ 4949333 h 5582379"/>
              <a:gd name="connsiteX4" fmla="*/ 0 w 8264769"/>
              <a:gd name="connsiteY4" fmla="*/ 656492 h 5582379"/>
              <a:gd name="connsiteX0" fmla="*/ 23447 w 8288216"/>
              <a:gd name="connsiteY0" fmla="*/ 656492 h 5582379"/>
              <a:gd name="connsiteX1" fmla="*/ 8288216 w 8288216"/>
              <a:gd name="connsiteY1" fmla="*/ 0 h 5582379"/>
              <a:gd name="connsiteX2" fmla="*/ 8288216 w 8288216"/>
              <a:gd name="connsiteY2" fmla="*/ 5582379 h 5582379"/>
              <a:gd name="connsiteX3" fmla="*/ 0 w 8288216"/>
              <a:gd name="connsiteY3" fmla="*/ 4949333 h 5582379"/>
              <a:gd name="connsiteX4" fmla="*/ 199293 w 8288216"/>
              <a:gd name="connsiteY4" fmla="*/ 4949333 h 5582379"/>
              <a:gd name="connsiteX5" fmla="*/ 23447 w 8288216"/>
              <a:gd name="connsiteY5" fmla="*/ 656492 h 5582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88216" h="5582379">
                <a:moveTo>
                  <a:pt x="23447" y="656492"/>
                </a:moveTo>
                <a:lnTo>
                  <a:pt x="8288216" y="0"/>
                </a:lnTo>
                <a:lnTo>
                  <a:pt x="8288216" y="5582379"/>
                </a:lnTo>
                <a:lnTo>
                  <a:pt x="0" y="4949333"/>
                </a:lnTo>
                <a:lnTo>
                  <a:pt x="199293" y="4949333"/>
                </a:lnTo>
                <a:lnTo>
                  <a:pt x="23447" y="656492"/>
                </a:lnTo>
                <a:close/>
              </a:path>
            </a:pathLst>
          </a:cu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исследование </a:t>
            </a:r>
            <a:r>
              <a:rPr lang="ru-RU" sz="36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факторов, способствующих развитию </a:t>
            </a:r>
            <a:r>
              <a:rPr lang="ru-RU" sz="36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мотивационно - </a:t>
            </a:r>
            <a:r>
              <a:rPr lang="ru-RU" sz="3600" b="1" i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потребностной</a:t>
            </a:r>
            <a:r>
              <a:rPr lang="ru-RU" sz="36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сферы студентов в рамках внедрения инновационных педагогических технологий в </a:t>
            </a:r>
            <a:r>
              <a:rPr lang="ru-RU" sz="36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обучение </a:t>
            </a:r>
            <a:endParaRPr lang="ru-RU" sz="36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2084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20933" y="99156"/>
            <a:ext cx="8915563" cy="664197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dirty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Методический </a:t>
            </a:r>
            <a:r>
              <a:rPr lang="ru-RU" sz="4000" dirty="0" smtClean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доклад</a:t>
            </a:r>
          </a:p>
          <a:p>
            <a:pPr algn="ctr"/>
            <a:r>
              <a:rPr lang="ru-RU" sz="4000" dirty="0" smtClean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3200" dirty="0" smtClean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dirty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Применение инновационных </a:t>
            </a:r>
            <a:endParaRPr lang="ru-RU" sz="3200" dirty="0" smtClean="0">
              <a:ln w="11430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 smtClean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педагогических </a:t>
            </a:r>
            <a:r>
              <a:rPr lang="ru-RU" sz="3200" dirty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технологий в преподавании </a:t>
            </a:r>
            <a:endParaRPr lang="ru-RU" sz="3200" dirty="0" smtClean="0">
              <a:ln w="11430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 smtClean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ОП.01.«</a:t>
            </a:r>
            <a:r>
              <a:rPr lang="ru-RU" sz="3200" dirty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Основы латинского языка с медицинской терминологией. </a:t>
            </a:r>
            <a:endParaRPr lang="ru-RU" sz="3200" dirty="0" smtClean="0">
              <a:ln w="11430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 smtClean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 </a:t>
            </a:r>
            <a:r>
              <a:rPr lang="ru-RU" sz="3200" dirty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опыта </a:t>
            </a:r>
            <a:r>
              <a:rPr lang="ru-RU" sz="3200" dirty="0" smtClean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работы»</a:t>
            </a:r>
          </a:p>
          <a:p>
            <a:pPr algn="ctr"/>
            <a:endParaRPr lang="ru-RU" sz="3200" dirty="0">
              <a:ln w="11430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dirty="0" smtClean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Преподаватель </a:t>
            </a:r>
          </a:p>
          <a:p>
            <a:pPr algn="r"/>
            <a:r>
              <a:rPr lang="ru-RU" sz="2000" dirty="0" smtClean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УД </a:t>
            </a:r>
            <a:r>
              <a:rPr lang="ru-RU" sz="2000" dirty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«Основы латинского языка </a:t>
            </a:r>
            <a:endParaRPr lang="ru-RU" sz="2000" dirty="0" smtClean="0">
              <a:ln w="11430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dirty="0" smtClean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000" dirty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медицинской терминологией</a:t>
            </a:r>
            <a:r>
              <a:rPr lang="ru-RU" sz="2000" dirty="0" smtClean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r"/>
            <a:r>
              <a:rPr lang="ru-RU" sz="2000" dirty="0" smtClean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Васильева Л.Н.</a:t>
            </a:r>
            <a:endParaRPr lang="ru-RU" sz="2000" dirty="0">
              <a:ln w="11430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8340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20933" y="99156"/>
            <a:ext cx="8915563" cy="664197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МОЙ ДЕВИЗ:</a:t>
            </a:r>
          </a:p>
          <a:p>
            <a:pPr algn="ctr"/>
            <a:endParaRPr lang="ru-RU" sz="4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n w="11430"/>
                <a:solidFill>
                  <a:schemeClr val="bg2">
                    <a:lumMod val="2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ЧТОБЫ </a:t>
            </a:r>
            <a:r>
              <a:rPr lang="ru-RU" sz="3600" b="1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УЧИТЬ, </a:t>
            </a:r>
            <a:r>
              <a:rPr lang="ru-RU" sz="3600" b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НАДО </a:t>
            </a:r>
            <a:r>
              <a:rPr lang="ru-RU" sz="36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УЧИТЬСЯ</a:t>
            </a:r>
            <a:r>
              <a:rPr lang="ru-RU" sz="3600" b="1" dirty="0" smtClean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!</a:t>
            </a:r>
            <a:endParaRPr lang="ru-RU" sz="3600" b="1" dirty="0">
              <a:ln w="11430"/>
              <a:solidFill>
                <a:srgbClr val="7030A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2816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User\Desktop\success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918175"/>
            <a:ext cx="3810000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User\Desktop\E3ne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307" y="2996953"/>
            <a:ext cx="2979549" cy="2138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28455" y="99156"/>
            <a:ext cx="8915563" cy="664197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Современные 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инновационные педагогические </a:t>
            </a: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технологии обеспечивают индивидуализацию и дифференциацию 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обучения с </a:t>
            </a: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учётом способностей и уровней обученности. </a:t>
            </a:r>
          </a:p>
          <a:p>
            <a:pPr algn="ctr"/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i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Благодаря </a:t>
            </a:r>
            <a:r>
              <a:rPr lang="ru-RU" sz="20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компьютеру, Интернету и мультимедийным </a:t>
            </a:r>
            <a:r>
              <a:rPr lang="ru-RU" sz="20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средствам </a:t>
            </a:r>
            <a:r>
              <a:rPr lang="ru-RU" sz="20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обучающимся даётся возможность овладения большим объёмом </a:t>
            </a:r>
            <a:r>
              <a:rPr lang="ru-RU" sz="20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информации </a:t>
            </a:r>
          </a:p>
          <a:p>
            <a:pPr algn="ctr"/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1788840" y="3789040"/>
            <a:ext cx="11886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 descr="C:\Users\User\Desktop\E3ne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307" y="1340769"/>
            <a:ext cx="2619509" cy="2592288"/>
          </a:xfrm>
          <a:prstGeom prst="rect">
            <a:avLst/>
          </a:prstGeom>
          <a:noFill/>
          <a:scene3d>
            <a:camera prst="orthographicFront">
              <a:rot lat="0" lon="180000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Desktop\laser_3-600x45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4873" y="1843952"/>
            <a:ext cx="2617473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User\Desktop\success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132856"/>
            <a:ext cx="3810000" cy="2724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7493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User\Desktop\success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918175"/>
            <a:ext cx="3810000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User\Desktop\E3ne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307" y="2996953"/>
            <a:ext cx="2979549" cy="2138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28455" y="99156"/>
            <a:ext cx="8915563" cy="664197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Термин </a:t>
            </a: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«инновация» </a:t>
            </a: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происходит </a:t>
            </a:r>
            <a:endParaRPr lang="ru-RU" sz="2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латинского </a:t>
            </a: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novatio</a:t>
            </a: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что </a:t>
            </a:r>
            <a:endParaRPr lang="ru-RU" sz="2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означает </a:t>
            </a: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«обновление» </a:t>
            </a:r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или «изменение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») и </a:t>
            </a: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приставки </a:t>
            </a: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»,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которая </a:t>
            </a: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переводится с латинского </a:t>
            </a:r>
            <a:endParaRPr lang="ru-RU" sz="2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как </a:t>
            </a: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«в направление», </a:t>
            </a:r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если </a:t>
            </a: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переводить 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дословно:</a:t>
            </a:r>
          </a:p>
          <a:p>
            <a:pPr algn="ctr"/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b="1" i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Innovatio</a:t>
            </a:r>
            <a:r>
              <a:rPr lang="ru-RU" sz="32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» — «в направлении изменений</a:t>
            </a:r>
            <a:r>
              <a:rPr lang="ru-RU" sz="32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Инновация </a:t>
            </a: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— это не всякое новшество или нововведение, а только такое, которое серьёзно повышает эффективность действующей системы </a:t>
            </a:r>
          </a:p>
          <a:p>
            <a:pPr algn="ctr"/>
            <a:endParaRPr lang="ru-RU" sz="2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i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C:\Users\User\Desktop\school0301-v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5508102" y="431246"/>
            <a:ext cx="3024337" cy="3005784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3581389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Скругленный прямоугольник 1031"/>
          <p:cNvSpPr/>
          <p:nvPr/>
        </p:nvSpPr>
        <p:spPr>
          <a:xfrm>
            <a:off x="189747" y="188640"/>
            <a:ext cx="8856984" cy="655272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6">
                    <a:lumMod val="75000"/>
                  </a:schemeClr>
                </a:solidFill>
              </a:rPr>
              <a:t>Инновационные 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методы</a:t>
            </a:r>
          </a:p>
          <a:p>
            <a:pPr algn="ctr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 (из 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</a:rPr>
              <a:t>опыта работы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)</a:t>
            </a:r>
          </a:p>
          <a:p>
            <a:pPr algn="ctr"/>
            <a:endParaRPr lang="ru-RU" i="1" dirty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endParaRPr lang="ru-RU" i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endParaRPr lang="ru-RU" i="1" dirty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endParaRPr lang="ru-RU" i="1" dirty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endParaRPr lang="ru-RU" i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endParaRPr lang="ru-RU" i="1" dirty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endParaRPr lang="ru-RU" i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endParaRPr lang="ru-RU" i="1" dirty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endParaRPr lang="ru-RU" i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endParaRPr lang="ru-RU" i="1" dirty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endParaRPr lang="ru-RU" i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endParaRPr lang="ru-RU" i="1" dirty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endParaRPr lang="ru-RU" i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endParaRPr lang="ru-RU" i="1" dirty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endParaRPr lang="ru-RU" i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endParaRPr lang="ru-RU" i="1" dirty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endParaRPr lang="ru-RU" i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endParaRPr lang="ru-RU" i="1" dirty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endParaRPr lang="ru-RU" i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endParaRPr lang="ru-RU" i="1" dirty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endParaRPr lang="ru-RU" i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1035" name="Таблица 10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9771867"/>
              </p:ext>
            </p:extLst>
          </p:nvPr>
        </p:nvGraphicFramePr>
        <p:xfrm>
          <a:off x="683568" y="1341564"/>
          <a:ext cx="7848873" cy="438912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2616291"/>
                <a:gridCol w="2616291"/>
                <a:gridCol w="261629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Теория</a:t>
                      </a:r>
                      <a:endParaRPr lang="ru-RU" sz="24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Практика</a:t>
                      </a:r>
                      <a:endParaRPr lang="ru-RU" sz="24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СРС</a:t>
                      </a:r>
                      <a:endParaRPr lang="ru-RU" sz="24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Лекция-визуализация – с использованием ИКТ</a:t>
                      </a:r>
                      <a:endParaRPr lang="ru-RU" sz="2400" i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Проблемно-поисковый метод</a:t>
                      </a:r>
                      <a:endParaRPr lang="ru-RU" sz="2400" i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Метод проектов – проект «Рабочая Тетрадь»</a:t>
                      </a:r>
                      <a:endParaRPr lang="ru-RU" sz="2400" i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Проблемная</a:t>
                      </a:r>
                      <a:r>
                        <a:rPr lang="ru-RU" sz="240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ru-RU" sz="2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лекция</a:t>
                      </a:r>
                      <a:endParaRPr lang="ru-RU" sz="2400" i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Метод портфолио</a:t>
                      </a:r>
                    </a:p>
                    <a:p>
                      <a:endParaRPr lang="ru-RU" sz="2400" i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Проблемно-поисковый метод</a:t>
                      </a:r>
                      <a:endParaRPr lang="ru-RU" sz="2400" i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i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Метод проблемного изложения</a:t>
                      </a:r>
                      <a:endParaRPr lang="ru-RU" sz="2400" i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Метод</a:t>
                      </a:r>
                      <a:r>
                        <a:rPr lang="ru-RU" sz="240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 кейса</a:t>
                      </a:r>
                    </a:p>
                    <a:p>
                      <a:endParaRPr lang="ru-RU" sz="2400" baseline="0" dirty="0" smtClean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  <a:p>
                      <a:endParaRPr lang="ru-RU" sz="2400" i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i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УИРС</a:t>
                      </a:r>
                      <a:endParaRPr lang="ru-RU" sz="2400" i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4607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IMG_20190212_10165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484784"/>
            <a:ext cx="3600400" cy="345638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i="1" dirty="0" smtClean="0">
              <a:solidFill>
                <a:srgbClr val="FF0000"/>
              </a:solidFill>
            </a:endParaRPr>
          </a:p>
          <a:p>
            <a:pPr algn="ctr"/>
            <a:endParaRPr lang="ru-RU" sz="2400" b="1" i="1" dirty="0">
              <a:solidFill>
                <a:srgbClr val="FF0000"/>
              </a:solidFill>
            </a:endParaRPr>
          </a:p>
          <a:p>
            <a:pPr algn="ctr"/>
            <a:endParaRPr lang="ru-RU" sz="2400" b="1" i="1" dirty="0" smtClean="0">
              <a:solidFill>
                <a:srgbClr val="FF0000"/>
              </a:solidFill>
            </a:endParaRPr>
          </a:p>
          <a:p>
            <a:pPr algn="ctr"/>
            <a:endParaRPr lang="ru-RU" sz="2400" b="1" i="1" dirty="0">
              <a:solidFill>
                <a:srgbClr val="FF0000"/>
              </a:solidFill>
            </a:endParaRPr>
          </a:p>
          <a:p>
            <a:pPr algn="ctr"/>
            <a:endParaRPr lang="ru-RU" sz="2400" b="1" i="1" dirty="0" smtClean="0">
              <a:solidFill>
                <a:srgbClr val="FF0000"/>
              </a:solidFill>
            </a:endParaRPr>
          </a:p>
          <a:p>
            <a:pPr algn="ctr"/>
            <a:endParaRPr lang="ru-RU" sz="2400" b="1" i="1" dirty="0">
              <a:solidFill>
                <a:srgbClr val="FF0000"/>
              </a:solidFill>
            </a:endParaRPr>
          </a:p>
          <a:p>
            <a:pPr algn="ctr"/>
            <a:endParaRPr lang="ru-RU" sz="2400" b="1" i="1" dirty="0" smtClean="0">
              <a:solidFill>
                <a:srgbClr val="FF0000"/>
              </a:solidFill>
            </a:endParaRPr>
          </a:p>
          <a:p>
            <a:pPr algn="ctr"/>
            <a:endParaRPr lang="ru-RU" sz="2400" b="1" i="1" dirty="0" smtClean="0">
              <a:solidFill>
                <a:srgbClr val="FF0000"/>
              </a:solidFill>
            </a:endParaRPr>
          </a:p>
          <a:p>
            <a:pPr algn="ctr"/>
            <a:endParaRPr lang="ru-RU" sz="2400" b="1" i="1" dirty="0" smtClean="0">
              <a:solidFill>
                <a:srgbClr val="FF0000"/>
              </a:solidFill>
            </a:endParaRPr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«Лучше один раз увидеть, чем сто раз услышать»</a:t>
            </a:r>
            <a:endParaRPr lang="ru-RU" sz="2400" b="1" dirty="0"/>
          </a:p>
          <a:p>
            <a:pPr algn="ctr"/>
            <a:endParaRPr lang="ru-RU" dirty="0" smtClean="0"/>
          </a:p>
          <a:p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           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Лекция-визуализация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 – 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это лекция, представляющая собой </a:t>
            </a:r>
            <a:r>
              <a:rPr lang="ru-RU" sz="2400" dirty="0">
                <a:solidFill>
                  <a:schemeClr val="accent6">
                    <a:lumMod val="75000"/>
                  </a:schemeClr>
                </a:solidFill>
              </a:rPr>
              <a:t>подачу лекционного </a:t>
            </a:r>
            <a:endParaRPr lang="ru-RU" sz="2400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материала </a:t>
            </a:r>
            <a:r>
              <a:rPr lang="ru-RU" sz="2400" dirty="0">
                <a:solidFill>
                  <a:schemeClr val="accent6">
                    <a:lumMod val="75000"/>
                  </a:schemeClr>
                </a:solidFill>
              </a:rPr>
              <a:t>с помощью 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новых</a:t>
            </a:r>
          </a:p>
          <a:p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 информационных технологий.</a:t>
            </a:r>
            <a:r>
              <a:rPr lang="ru-RU" sz="2400" dirty="0">
                <a:solidFill>
                  <a:schemeClr val="accent6">
                    <a:lumMod val="75000"/>
                  </a:schemeClr>
                </a:solidFill>
              </a:rPr>
              <a:t> </a:t>
            </a:r>
          </a:p>
          <a:p>
            <a:endParaRPr lang="ru-RU" sz="24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Цель лекции: 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формирование </a:t>
            </a:r>
            <a:r>
              <a:rPr lang="ru-RU" sz="2400" dirty="0">
                <a:solidFill>
                  <a:schemeClr val="accent6">
                    <a:lumMod val="75000"/>
                  </a:schemeClr>
                </a:solidFill>
              </a:rPr>
              <a:t>у </a:t>
            </a:r>
            <a:endParaRPr lang="ru-RU" sz="2400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sz="2400" dirty="0">
                <a:solidFill>
                  <a:schemeClr val="accent6">
                    <a:lumMod val="75000"/>
                  </a:schemeClr>
                </a:solidFill>
              </a:rPr>
              <a:t>с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тудентов профессионального</a:t>
            </a:r>
          </a:p>
          <a:p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400" dirty="0">
                <a:solidFill>
                  <a:schemeClr val="accent6">
                    <a:lumMod val="75000"/>
                  </a:schemeClr>
                </a:solidFill>
              </a:rPr>
              <a:t>мышления 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через восприятие</a:t>
            </a:r>
          </a:p>
          <a:p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400" dirty="0">
                <a:solidFill>
                  <a:schemeClr val="accent6">
                    <a:lumMod val="75000"/>
                  </a:schemeClr>
                </a:solidFill>
              </a:rPr>
              <a:t>устной и 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письменной </a:t>
            </a:r>
            <a:r>
              <a:rPr lang="ru-RU" sz="2400" dirty="0">
                <a:solidFill>
                  <a:schemeClr val="accent6">
                    <a:lumMod val="75000"/>
                  </a:schemeClr>
                </a:solidFill>
              </a:rPr>
              <a:t>информации, </a:t>
            </a:r>
            <a:endParaRPr lang="ru-RU" sz="2400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преобразованной </a:t>
            </a:r>
            <a:r>
              <a:rPr lang="ru-RU" sz="2400" dirty="0">
                <a:solidFill>
                  <a:schemeClr val="accent6">
                    <a:lumMod val="75000"/>
                  </a:schemeClr>
                </a:solidFill>
              </a:rPr>
              <a:t>в визуальную 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форму</a:t>
            </a:r>
          </a:p>
          <a:p>
            <a:endParaRPr lang="ru-RU" dirty="0" smtClean="0"/>
          </a:p>
          <a:p>
            <a:pPr algn="ctr"/>
            <a:r>
              <a:rPr lang="ru-RU" sz="2000" i="1" dirty="0" smtClean="0">
                <a:solidFill>
                  <a:schemeClr val="accent6">
                    <a:lumMod val="75000"/>
                  </a:schemeClr>
                </a:solidFill>
              </a:rPr>
              <a:t>Лекция-визуализация позволяет </a:t>
            </a:r>
            <a:r>
              <a:rPr lang="ru-RU" sz="2000" i="1" dirty="0">
                <a:solidFill>
                  <a:schemeClr val="accent6">
                    <a:lumMod val="75000"/>
                  </a:schemeClr>
                </a:solidFill>
              </a:rPr>
              <a:t>увеличить объем передаваемой информации за счет ее систематизации, концентрации и выделения наиболее значимых элементов </a:t>
            </a:r>
            <a:r>
              <a:rPr lang="ru-RU" sz="2000" i="1" dirty="0" smtClean="0">
                <a:solidFill>
                  <a:schemeClr val="accent6">
                    <a:lumMod val="75000"/>
                  </a:schemeClr>
                </a:solidFill>
              </a:rPr>
              <a:t>сообщений</a:t>
            </a:r>
            <a:endParaRPr lang="ru-RU" sz="2000" i="1" dirty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700808"/>
            <a:ext cx="3600400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1019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3899</TotalTime>
  <Words>903</Words>
  <Application>Microsoft Office PowerPoint</Application>
  <PresentationFormat>Экран (4:3)</PresentationFormat>
  <Paragraphs>248</Paragraphs>
  <Slides>24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181</cp:revision>
  <dcterms:created xsi:type="dcterms:W3CDTF">2018-03-24T12:40:14Z</dcterms:created>
  <dcterms:modified xsi:type="dcterms:W3CDTF">2019-04-22T15:22:36Z</dcterms:modified>
</cp:coreProperties>
</file>