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7" r:id="rId2"/>
    <p:sldId id="267" r:id="rId3"/>
    <p:sldId id="258" r:id="rId4"/>
    <p:sldId id="271" r:id="rId5"/>
    <p:sldId id="272" r:id="rId6"/>
    <p:sldId id="273" r:id="rId7"/>
    <p:sldId id="268" r:id="rId8"/>
    <p:sldId id="274" r:id="rId9"/>
    <p:sldId id="277" r:id="rId10"/>
    <p:sldId id="27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3E4A065-0CE3-4159-B5CA-FCAA698D61CD}">
          <p14:sldIdLst>
            <p14:sldId id="257"/>
            <p14:sldId id="267"/>
            <p14:sldId id="258"/>
            <p14:sldId id="271"/>
            <p14:sldId id="272"/>
            <p14:sldId id="273"/>
          </p14:sldIdLst>
        </p14:section>
        <p14:section name="Раздел без заголовка" id="{2EA92C6A-CC24-4C44-A313-6513B002AA21}">
          <p14:sldIdLst>
            <p14:sldId id="268"/>
            <p14:sldId id="274"/>
            <p14:sldId id="277"/>
            <p14:sldId id="27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345" autoAdjust="0"/>
  </p:normalViewPr>
  <p:slideViewPr>
    <p:cSldViewPr>
      <p:cViewPr varScale="1">
        <p:scale>
          <a:sx n="81" d="100"/>
          <a:sy n="81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B0F2-0DA4-4C9E-89A6-D327458462F4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0CB6A-C2EF-4DD5-AE5D-48AD53F4679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C77B0F2-0DA4-4C9E-89A6-D327458462F4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6D0CB6A-C2EF-4DD5-AE5D-48AD53F4679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" y="7547"/>
            <a:ext cx="9155967" cy="126807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ГАПОУ РБ «</a:t>
            </a:r>
            <a:r>
              <a:rPr lang="ru-RU" sz="24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Белебеевский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медицинский колледж»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275621"/>
            <a:ext cx="9144000" cy="558237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Учебно-методическое сопровождение самостоятельной работы студентов по дисциплине</a:t>
            </a:r>
          </a:p>
          <a:p>
            <a:pPr algn="ctr"/>
            <a:r>
              <a:rPr lang="ru-RU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«Основы латинского языка с медицинской терминологией» </a:t>
            </a:r>
            <a:endParaRPr lang="ru-RU" sz="3600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716" y="641584"/>
            <a:ext cx="2672780" cy="20673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9955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34212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" y="0"/>
            <a:ext cx="9143999" cy="105273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Рабочая тетрадь</a:t>
            </a:r>
            <a:endParaRPr lang="ru-RU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254" y="1196752"/>
            <a:ext cx="3969703" cy="54600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706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703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/>
            <a:endParaRPr lang="ru-RU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/>
            <a:r>
              <a:rPr lang="ru-RU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- с</a:t>
            </a:r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истематизация знаний и умений;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- закрепление </a:t>
            </a:r>
            <a:r>
              <a:rPr lang="ru-RU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полученных знаний и умений;</a:t>
            </a:r>
          </a:p>
          <a:p>
            <a:pPr lvl="0"/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азвитие навыков самостоятельной деятельности;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269" y="18592"/>
            <a:ext cx="9121350" cy="269032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algn="ctr"/>
            <a:r>
              <a:rPr lang="ru-RU" sz="32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учебно-методическое обеспечение самостоятельной работы студентов </a:t>
            </a:r>
          </a:p>
          <a:p>
            <a:pPr algn="ctr"/>
            <a:r>
              <a:rPr lang="ru-RU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по изучаемой дисциплине</a:t>
            </a:r>
            <a:endParaRPr lang="ru-RU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09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4" y="1"/>
            <a:ext cx="9182100" cy="198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9192154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589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367" y="-3495"/>
            <a:ext cx="9186863" cy="1700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7" y="1556791"/>
            <a:ext cx="9186862" cy="5472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535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8275" y="-30832"/>
            <a:ext cx="9144000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  <a:cs typeface="Times New Roman"/>
              </a:rPr>
              <a:t>Уважаемый студент!</a:t>
            </a:r>
          </a:p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  <a:cs typeface="Times New Roman"/>
              </a:rPr>
              <a:t>На </a:t>
            </a:r>
            <a:r>
              <a:rPr lang="ru-RU" sz="2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  <a:cs typeface="Times New Roman"/>
              </a:rPr>
              <a:t>изучение этой темы отводится 1час теоретического занятия и 2 часа практических занятий. Для успешного освоения новой информации и получения практических навыков выполните предложенные задания письменно.  Прежде чем приступить к работе, повторите лекцию по данной теме, прочитайте учебную информацию. Это Вам поможет успешно выполнить задания. В результате освоения Вы должны знать особенности произношения некоторых гласных, согласных, дифтонгов и буквосочетаний. Вы должны уметь грамотно читать латинские тексты, учитывая правила постановки ударения. На самостоятельную работу по данной теме Вам отводится 1 час.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5459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8465" y="-76617"/>
            <a:ext cx="9172465" cy="84132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Учебная информация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764704"/>
            <a:ext cx="9144000" cy="18002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1.Особенности произношения некоторых звуков.</a:t>
            </a:r>
          </a:p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[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]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(e, I, y,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ae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oe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</a:p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  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</a:t>
            </a:r>
          </a:p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[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]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(a, o, u и согласный в конце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………….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467544" y="1736812"/>
            <a:ext cx="576064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467544" y="1412777"/>
            <a:ext cx="576064" cy="236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0" y="2564904"/>
            <a:ext cx="9172465" cy="429309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2.Особенности произношения некоторых согласных и буквосочетаний. </a:t>
            </a:r>
          </a:p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икс, произносится – 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[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кс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]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очетание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nqu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перед гласными произносится как 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[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нгв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]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………….</a:t>
            </a:r>
          </a:p>
          <a:p>
            <a:endParaRPr lang="en-US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Диграфы </a:t>
            </a:r>
            <a:r>
              <a:rPr lang="en-US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это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сочетание двух согласных употребляются обычно в словах греческого происхождения и произносятся как один звук.</a:t>
            </a: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•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как русское х</a:t>
            </a: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•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как русское ф</a:t>
            </a: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•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как русское т</a:t>
            </a: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•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Rh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как русское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……………..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80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8465" y="-76617"/>
            <a:ext cx="9172465" cy="84132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Самостоятельная работа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939" y="635214"/>
            <a:ext cx="9226062" cy="61636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lnSpc>
                <a:spcPct val="115000"/>
              </a:lnSpc>
              <a:spcAft>
                <a:spcPts val="600"/>
              </a:spcAft>
              <a:tabLst>
                <a:tab pos="1400175" algn="l"/>
              </a:tabLst>
            </a:pPr>
            <a:r>
              <a:rPr lang="ru-RU" sz="2400" i="1" u="sng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Задание№1</a:t>
            </a:r>
            <a:endParaRPr lang="ru-RU" sz="2400" i="1" u="sng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lnSpc>
                <a:spcPct val="115000"/>
              </a:lnSpc>
              <a:spcAft>
                <a:spcPts val="600"/>
              </a:spcAft>
              <a:tabLst>
                <a:tab pos="1400175" algn="l"/>
              </a:tabLst>
            </a:pPr>
            <a:r>
              <a:rPr lang="ru-RU" sz="2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Написать </a:t>
            </a:r>
            <a:r>
              <a:rPr lang="ru-RU" sz="24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буквенные обозначения следующих звуков:</a:t>
            </a:r>
            <a:endParaRPr lang="ru-RU" sz="24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</a:endParaRPr>
          </a:p>
          <a:p>
            <a:pPr>
              <a:lnSpc>
                <a:spcPct val="115000"/>
              </a:lnSpc>
              <a:spcAft>
                <a:spcPts val="600"/>
              </a:spcAft>
              <a:tabLst>
                <a:tab pos="1400175" algn="l"/>
              </a:tabLst>
            </a:pPr>
            <a:r>
              <a:rPr lang="ru-RU" sz="2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  </a:t>
            </a:r>
            <a:endParaRPr lang="ru-RU" sz="24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600"/>
              </a:spcAft>
              <a:tabLst>
                <a:tab pos="1400175" algn="l"/>
              </a:tabLst>
            </a:pPr>
            <a:r>
              <a:rPr lang="ru-RU" sz="2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   Э  </a:t>
            </a:r>
          </a:p>
          <a:p>
            <a:pPr>
              <a:lnSpc>
                <a:spcPct val="115000"/>
              </a:lnSpc>
              <a:spcAft>
                <a:spcPts val="600"/>
              </a:spcAft>
              <a:tabLst>
                <a:tab pos="1400175" algn="l"/>
              </a:tabLst>
            </a:pPr>
            <a:r>
              <a:rPr lang="ru-RU" sz="24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	</a:t>
            </a:r>
            <a:endParaRPr lang="ru-RU" sz="280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600"/>
              </a:spcAft>
              <a:tabLst>
                <a:tab pos="1400175" algn="l"/>
              </a:tabLst>
            </a:pPr>
            <a:r>
              <a:rPr lang="ru-RU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  <a:cs typeface="Times New Roman"/>
              </a:rPr>
              <a:t>    И</a:t>
            </a:r>
            <a:endParaRPr lang="ru-RU" sz="28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600"/>
              </a:spcAft>
              <a:tabLst>
                <a:tab pos="1400175" algn="l"/>
              </a:tabLst>
            </a:pPr>
            <a:r>
              <a:rPr lang="ru-RU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 </a:t>
            </a:r>
            <a:endParaRPr lang="ru-RU" sz="28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600"/>
              </a:spcAft>
              <a:tabLst>
                <a:tab pos="1400175" algn="l"/>
              </a:tabLst>
            </a:pPr>
            <a:r>
              <a:rPr lang="ru-RU" sz="2400" i="1" u="sng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Задание </a:t>
            </a:r>
            <a:r>
              <a:rPr lang="ru-RU" sz="2400" i="1" u="sng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№2.</a:t>
            </a:r>
            <a:endParaRPr lang="ru-RU" sz="2400" i="1" u="sng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600"/>
              </a:spcAft>
              <a:tabLst>
                <a:tab pos="1400175" algn="l"/>
              </a:tabLst>
            </a:pPr>
            <a:r>
              <a:rPr lang="ru-RU" sz="24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  <a:cs typeface="Times New Roman"/>
              </a:rPr>
              <a:t>Задание для </a:t>
            </a:r>
            <a:r>
              <a:rPr lang="ru-RU" sz="2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  <a:cs typeface="Times New Roman"/>
              </a:rPr>
              <a:t>самоконтроля:</a:t>
            </a:r>
            <a:endParaRPr lang="ru-RU" sz="24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latin typeface="Calibri"/>
              <a:ea typeface="Calibri"/>
              <a:cs typeface="Times New Roman"/>
            </a:endParaRPr>
          </a:p>
          <a:p>
            <a:pPr>
              <a:spcAft>
                <a:spcPts val="600"/>
              </a:spcAft>
              <a:tabLst>
                <a:tab pos="1400175" algn="l"/>
              </a:tabLst>
            </a:pPr>
            <a:r>
              <a:rPr lang="ru-RU" sz="2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1.Звук </a:t>
            </a:r>
            <a:r>
              <a:rPr lang="ru-RU" sz="2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 </a:t>
            </a:r>
            <a:r>
              <a:rPr lang="ru-RU" sz="2000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Э</a:t>
            </a:r>
            <a:r>
              <a:rPr lang="ru-RU" sz="2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  передается </a:t>
            </a:r>
            <a:r>
              <a:rPr lang="ru-RU" sz="2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гласными ……. и дифтонгами</a:t>
            </a:r>
            <a:r>
              <a:rPr lang="ru-RU" sz="2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…………..</a:t>
            </a:r>
            <a:endParaRPr lang="ru-RU" sz="2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</a:endParaRPr>
          </a:p>
          <a:p>
            <a:pPr>
              <a:spcAft>
                <a:spcPts val="600"/>
              </a:spcAft>
              <a:tabLst>
                <a:tab pos="1400175" algn="l"/>
              </a:tabLst>
            </a:pPr>
            <a:r>
              <a:rPr lang="ru-RU" sz="2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2.Для обозначения звука </a:t>
            </a:r>
            <a:r>
              <a:rPr lang="ru-RU" sz="2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 И  </a:t>
            </a:r>
            <a:r>
              <a:rPr lang="ru-RU" sz="2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в начале слова или слога перед гласными употребляется буква ……....или………..</a:t>
            </a:r>
            <a:endParaRPr lang="ru-RU" sz="2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</a:endParaRPr>
          </a:p>
          <a:p>
            <a:pPr>
              <a:spcAft>
                <a:spcPts val="600"/>
              </a:spcAft>
              <a:tabLst>
                <a:tab pos="1400175" algn="l"/>
              </a:tabLst>
            </a:pPr>
            <a:r>
              <a:rPr lang="ru-RU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Calibri"/>
              </a:rPr>
              <a:t> </a:t>
            </a: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754960" y="1916832"/>
            <a:ext cx="1226384" cy="5034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754960" y="2347591"/>
            <a:ext cx="1440776" cy="1453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754960" y="2618910"/>
            <a:ext cx="1226384" cy="900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925254" y="3068960"/>
            <a:ext cx="1126466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971600" y="3501008"/>
            <a:ext cx="1080120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747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99392"/>
            <a:ext cx="9172465" cy="12241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Рекомендуемая литература</a:t>
            </a:r>
            <a:endParaRPr lang="ru-RU" sz="3200" b="1" dirty="0">
              <a:ln w="1905"/>
              <a:gradFill>
                <a:gsLst>
                  <a:gs pos="0">
                    <a:srgbClr val="F14124">
                      <a:shade val="20000"/>
                      <a:satMod val="200000"/>
                    </a:srgbClr>
                  </a:gs>
                  <a:gs pos="78000">
                    <a:srgbClr val="F14124">
                      <a:tint val="90000"/>
                      <a:shade val="89000"/>
                      <a:satMod val="220000"/>
                    </a:srgbClr>
                  </a:gs>
                  <a:gs pos="100000">
                    <a:srgbClr val="F14124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196752"/>
            <a:ext cx="4621118" cy="5661248"/>
          </a:xfrm>
          <a:prstGeom prst="rect">
            <a:avLst/>
          </a:prstGeom>
          <a:scene3d>
            <a:camera prst="perspective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07562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1298</TotalTime>
  <Words>248</Words>
  <Application>Microsoft Office PowerPoint</Application>
  <PresentationFormat>Экран (4:3)</PresentationFormat>
  <Paragraphs>46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55</cp:revision>
  <dcterms:created xsi:type="dcterms:W3CDTF">2018-03-24T12:40:14Z</dcterms:created>
  <dcterms:modified xsi:type="dcterms:W3CDTF">2018-04-14T04:07:29Z</dcterms:modified>
</cp:coreProperties>
</file>