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1B1359B-E9FA-4B87-AF2C-EB668976B753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D1F8AA1-58D5-427B-8AD6-39498937F3F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319578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Book Antiqua" pitchFamily="18" charset="0"/>
              </a:rPr>
              <a:t>ГОСУДАРСТВЕННОЕ </a:t>
            </a:r>
            <a:r>
              <a:rPr lang="ru-RU" sz="1800" dirty="0">
                <a:latin typeface="Book Antiqua" pitchFamily="18" charset="0"/>
              </a:rPr>
              <a:t>АВТОНОМНОЕ ПРОФЕССИОНАЛЬНОЕ  </a:t>
            </a:r>
            <a:br>
              <a:rPr lang="ru-RU" sz="1800" dirty="0">
                <a:latin typeface="Book Antiqua" pitchFamily="18" charset="0"/>
              </a:rPr>
            </a:br>
            <a:r>
              <a:rPr lang="ru-RU" sz="1800" dirty="0">
                <a:latin typeface="Book Antiqua" pitchFamily="18" charset="0"/>
              </a:rPr>
              <a:t>ОБРАЗОВАТЕЛЬНОЕ  УЧРЕЖДЕНИЕ    </a:t>
            </a:r>
            <a:br>
              <a:rPr lang="ru-RU" sz="1800" dirty="0">
                <a:latin typeface="Book Antiqua" pitchFamily="18" charset="0"/>
              </a:rPr>
            </a:br>
            <a:r>
              <a:rPr lang="ru-RU" sz="1800" dirty="0">
                <a:latin typeface="Book Antiqua" pitchFamily="18" charset="0"/>
              </a:rPr>
              <a:t>РЕСПУБЛИКИ БАШКОРТОСТАН</a:t>
            </a:r>
            <a:br>
              <a:rPr lang="ru-RU" sz="1800" dirty="0">
                <a:latin typeface="Book Antiqua" pitchFamily="18" charset="0"/>
              </a:rPr>
            </a:br>
            <a:r>
              <a:rPr lang="ru-RU" sz="1800" dirty="0">
                <a:latin typeface="Book Antiqua" pitchFamily="18" charset="0"/>
              </a:rPr>
              <a:t>«САЛАВАТСКИЙ МЕДИЦИНСКИЙ КОЛЛЕДЖ</a:t>
            </a:r>
            <a:r>
              <a:rPr lang="ru-RU" sz="1800" dirty="0" smtClean="0">
                <a:latin typeface="Book Antiqua" pitchFamily="18" charset="0"/>
              </a:rPr>
              <a:t>»</a:t>
            </a:r>
            <a:r>
              <a:rPr lang="ru-RU" sz="1800" dirty="0">
                <a:latin typeface="Book Antiqua" pitchFamily="18" charset="0"/>
              </a:rPr>
              <a:t/>
            </a:r>
            <a:br>
              <a:rPr lang="ru-RU" sz="1800" dirty="0">
                <a:latin typeface="Book Antiqua" pitchFamily="18" charset="0"/>
              </a:rPr>
            </a:br>
            <a:r>
              <a:rPr lang="ru-RU" sz="1800" dirty="0">
                <a:latin typeface="Book Antiqua" pitchFamily="18" charset="0"/>
              </a:rPr>
              <a:t/>
            </a:r>
            <a:br>
              <a:rPr lang="ru-RU" sz="1800" dirty="0">
                <a:latin typeface="Book Antiqua" pitchFamily="18" charset="0"/>
              </a:rPr>
            </a:br>
            <a:r>
              <a:rPr lang="ru-RU" sz="2800" dirty="0" smtClean="0">
                <a:latin typeface="Book Antiqua" pitchFamily="18" charset="0"/>
              </a:rPr>
              <a:t/>
            </a:r>
            <a:br>
              <a:rPr lang="ru-RU" sz="2800" dirty="0" smtClean="0">
                <a:latin typeface="Book Antiqua" pitchFamily="18" charset="0"/>
              </a:rPr>
            </a:br>
            <a:r>
              <a:rPr lang="ru-RU" sz="2800" dirty="0" smtClean="0">
                <a:latin typeface="Book Antiqua" pitchFamily="18" charset="0"/>
              </a:rPr>
              <a:t/>
            </a:r>
            <a:br>
              <a:rPr lang="ru-RU" sz="2800" dirty="0" smtClean="0">
                <a:latin typeface="Book Antiqua" pitchFamily="18" charset="0"/>
              </a:rPr>
            </a:br>
            <a:r>
              <a:rPr lang="ru-RU" sz="2400" dirty="0" smtClean="0">
                <a:latin typeface="Book Antiqua" pitchFamily="18" charset="0"/>
              </a:rPr>
              <a:t>Презентация на тему «3-е,4-е и 5- склонение имен существительных» (теоретическое занятие)</a:t>
            </a:r>
            <a:endParaRPr lang="ru-RU" sz="2400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933056"/>
            <a:ext cx="6400800" cy="1752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По дисциплине  «Основы латинского языка с </a:t>
            </a:r>
          </a:p>
          <a:p>
            <a:r>
              <a:rPr lang="ru-RU" sz="2000" dirty="0" smtClean="0">
                <a:latin typeface="Book Antiqua" pitchFamily="18" charset="0"/>
              </a:rPr>
              <a:t>медицинской терминологией» </a:t>
            </a:r>
          </a:p>
          <a:p>
            <a:r>
              <a:rPr lang="ru-RU" sz="2000" dirty="0" smtClean="0">
                <a:latin typeface="Book Antiqua" pitchFamily="18" charset="0"/>
              </a:rPr>
              <a:t>Преподаватель: </a:t>
            </a:r>
            <a:r>
              <a:rPr lang="ru-RU" sz="2000" dirty="0" err="1" smtClean="0">
                <a:latin typeface="Book Antiqua" pitchFamily="18" charset="0"/>
              </a:rPr>
              <a:t>Гатауллина</a:t>
            </a:r>
            <a:r>
              <a:rPr lang="ru-RU" sz="2000" dirty="0" smtClean="0">
                <a:latin typeface="Book Antiqua" pitchFamily="18" charset="0"/>
              </a:rPr>
              <a:t> Л .М.                                               </a:t>
            </a:r>
            <a:endParaRPr lang="ru-RU" sz="20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053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Book Antiqua" pitchFamily="18" charset="0"/>
              </a:rPr>
              <a:t>Образец склонения существительных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0" dirty="0">
                <a:latin typeface="Book Antiqua" pitchFamily="18" charset="0"/>
              </a:rPr>
              <a:t>Образцы склонения существительных 4-го </a:t>
            </a:r>
            <a:r>
              <a:rPr lang="ru-RU" b="0" dirty="0" smtClean="0">
                <a:latin typeface="Book Antiqua" pitchFamily="18" charset="0"/>
              </a:rPr>
              <a:t>склонения:</a:t>
            </a:r>
            <a:endParaRPr lang="ru-RU" b="0" dirty="0">
              <a:latin typeface="Book Antiqua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00394762"/>
              </p:ext>
            </p:extLst>
          </p:nvPr>
        </p:nvGraphicFramePr>
        <p:xfrm>
          <a:off x="251520" y="2564904"/>
          <a:ext cx="4040189" cy="21346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5102"/>
                <a:gridCol w="779966"/>
                <a:gridCol w="808494"/>
                <a:gridCol w="889515"/>
                <a:gridCol w="967112"/>
              </a:tblGrid>
              <a:tr h="51586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621" marR="61621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           Singularis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621" marR="6162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              Pluralis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621" marR="6162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87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Nom</a:t>
                      </a:r>
                      <a:r>
                        <a:rPr lang="en-US" sz="1300" dirty="0" smtClean="0">
                          <a:effectLst/>
                        </a:rPr>
                        <a:t>.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Gen</a:t>
                      </a:r>
                      <a:r>
                        <a:rPr lang="en-US" sz="1300" dirty="0" smtClean="0">
                          <a:effectLst/>
                        </a:rPr>
                        <a:t>.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effectLst/>
                        </a:rPr>
                        <a:t>Acc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effectLst/>
                        </a:rPr>
                        <a:t>Abl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621" marR="616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effectLst/>
                        </a:rPr>
                        <a:t>fruct</a:t>
                      </a:r>
                      <a:r>
                        <a:rPr lang="en-US" sz="1300" dirty="0" smtClean="0">
                          <a:effectLst/>
                        </a:rPr>
                        <a:t>-us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effectLst/>
                        </a:rPr>
                        <a:t>fruct</a:t>
                      </a:r>
                      <a:r>
                        <a:rPr lang="en-US" sz="1300" dirty="0" smtClean="0">
                          <a:effectLst/>
                        </a:rPr>
                        <a:t>-us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effectLst/>
                        </a:rPr>
                        <a:t>fruct</a:t>
                      </a:r>
                      <a:r>
                        <a:rPr lang="en-US" sz="1300" dirty="0" smtClean="0">
                          <a:effectLst/>
                        </a:rPr>
                        <a:t>-um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fruct</a:t>
                      </a:r>
                      <a:r>
                        <a:rPr lang="en-US" sz="1300" dirty="0">
                          <a:effectLst/>
                        </a:rPr>
                        <a:t>-u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621" marR="616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smtClean="0">
                          <a:effectLst/>
                        </a:rPr>
                        <a:t>corn-u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smtClean="0">
                          <a:effectLst/>
                        </a:rPr>
                        <a:t>corn-us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smtClean="0">
                          <a:effectLst/>
                        </a:rPr>
                        <a:t>corn-u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corn-u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621" marR="616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effectLst/>
                        </a:rPr>
                        <a:t>fruct</a:t>
                      </a:r>
                      <a:r>
                        <a:rPr lang="en-US" sz="1300" dirty="0" smtClean="0">
                          <a:effectLst/>
                        </a:rPr>
                        <a:t>-us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effectLst/>
                        </a:rPr>
                        <a:t>fruct-uum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effectLst/>
                        </a:rPr>
                        <a:t>fruct</a:t>
                      </a:r>
                      <a:r>
                        <a:rPr lang="en-US" sz="1300" dirty="0" smtClean="0">
                          <a:effectLst/>
                        </a:rPr>
                        <a:t>-us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fruct-ibus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621" marR="616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smtClean="0">
                          <a:effectLst/>
                        </a:rPr>
                        <a:t>corn-</a:t>
                      </a:r>
                      <a:r>
                        <a:rPr lang="en-US" sz="1300" dirty="0" err="1" smtClean="0">
                          <a:effectLst/>
                        </a:rPr>
                        <a:t>ua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smtClean="0">
                          <a:effectLst/>
                        </a:rPr>
                        <a:t>corn-</a:t>
                      </a:r>
                      <a:r>
                        <a:rPr lang="en-US" sz="1300" dirty="0" err="1" smtClean="0">
                          <a:effectLst/>
                        </a:rPr>
                        <a:t>uum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smtClean="0">
                          <a:effectLst/>
                        </a:rPr>
                        <a:t>corn-</a:t>
                      </a:r>
                      <a:r>
                        <a:rPr lang="en-US" sz="1300" dirty="0" err="1" smtClean="0">
                          <a:effectLst/>
                        </a:rPr>
                        <a:t>ua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corn-</a:t>
                      </a:r>
                      <a:r>
                        <a:rPr lang="en-US" sz="1300" dirty="0" err="1">
                          <a:effectLst/>
                        </a:rPr>
                        <a:t>ibus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621" marR="61621" marT="0" marB="0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sz="1900" b="0" dirty="0">
                <a:solidFill>
                  <a:prstClr val="black"/>
                </a:solidFill>
                <a:latin typeface="Book Antiqua" pitchFamily="18" charset="0"/>
              </a:rPr>
              <a:t>Образцы склонения существительных  5-го </a:t>
            </a:r>
            <a:r>
              <a:rPr lang="ru-RU" sz="1900" b="0" dirty="0" smtClean="0">
                <a:solidFill>
                  <a:prstClr val="black"/>
                </a:solidFill>
                <a:latin typeface="Book Antiqua" pitchFamily="18" charset="0"/>
              </a:rPr>
              <a:t>склонения:</a:t>
            </a:r>
            <a:endParaRPr lang="ru-RU" sz="1900" b="0" dirty="0">
              <a:solidFill>
                <a:prstClr val="black"/>
              </a:solidFill>
              <a:latin typeface="Book Antiqua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73758289"/>
              </p:ext>
            </p:extLst>
          </p:nvPr>
        </p:nvGraphicFramePr>
        <p:xfrm>
          <a:off x="4645025" y="2564904"/>
          <a:ext cx="4041775" cy="21602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5087"/>
                <a:gridCol w="1784142"/>
                <a:gridCol w="1322546"/>
              </a:tblGrid>
              <a:tr h="551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                   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992" marR="559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</a:t>
                      </a:r>
                      <a:r>
                        <a:rPr lang="en-US" sz="1100" dirty="0" err="1">
                          <a:effectLst/>
                        </a:rPr>
                        <a:t>Singularis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992" marR="559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        Pluralis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992" marR="55992" marT="0" marB="0"/>
                </a:tc>
              </a:tr>
              <a:tr h="1608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</a:t>
                      </a:r>
                      <a:r>
                        <a:rPr lang="en-US" sz="1300" dirty="0" smtClean="0">
                          <a:effectLst/>
                        </a:rPr>
                        <a:t>Nom</a:t>
                      </a:r>
                      <a:r>
                        <a:rPr lang="ru-RU" sz="13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</a:t>
                      </a:r>
                      <a:r>
                        <a:rPr lang="en-US" sz="1300" dirty="0" smtClean="0">
                          <a:effectLst/>
                        </a:rPr>
                        <a:t>Gen</a:t>
                      </a:r>
                      <a:r>
                        <a:rPr lang="ru-RU" sz="13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    </a:t>
                      </a:r>
                      <a:r>
                        <a:rPr lang="en-US" sz="1300" dirty="0" err="1" smtClean="0">
                          <a:effectLst/>
                        </a:rPr>
                        <a:t>Acc</a:t>
                      </a:r>
                      <a:r>
                        <a:rPr lang="ru-RU" sz="13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</a:t>
                      </a:r>
                      <a:r>
                        <a:rPr lang="en-US" sz="1300" dirty="0" err="1" smtClean="0">
                          <a:effectLst/>
                        </a:rPr>
                        <a:t>Abl</a:t>
                      </a:r>
                      <a:r>
                        <a:rPr lang="ru-RU" sz="1300" dirty="0" smtClean="0">
                          <a:effectLst/>
                        </a:rPr>
                        <a:t>.</a:t>
                      </a:r>
                      <a:endParaRPr lang="ru-RU" sz="13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992" marR="559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        </a:t>
                      </a:r>
                      <a:r>
                        <a:rPr lang="en-US" sz="1300" dirty="0" err="1" smtClean="0">
                          <a:effectLst/>
                        </a:rPr>
                        <a:t>faci-es</a:t>
                      </a:r>
                      <a:endParaRPr lang="ru-RU" sz="13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</a:t>
                      </a:r>
                      <a:r>
                        <a:rPr lang="en-US" sz="1300" dirty="0" err="1" smtClean="0">
                          <a:effectLst/>
                        </a:rPr>
                        <a:t>faci-ēi</a:t>
                      </a:r>
                      <a:endParaRPr lang="ru-RU" sz="13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</a:t>
                      </a:r>
                      <a:r>
                        <a:rPr lang="en-US" sz="1300" dirty="0" err="1" smtClean="0">
                          <a:effectLst/>
                        </a:rPr>
                        <a:t>faci-em</a:t>
                      </a:r>
                      <a:endParaRPr lang="ru-RU" sz="13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</a:t>
                      </a:r>
                      <a:r>
                        <a:rPr lang="en-US" sz="1300" dirty="0" err="1">
                          <a:effectLst/>
                        </a:rPr>
                        <a:t>faci</a:t>
                      </a:r>
                      <a:r>
                        <a:rPr lang="en-US" sz="1300" dirty="0">
                          <a:effectLst/>
                        </a:rPr>
                        <a:t>-e</a:t>
                      </a:r>
                      <a:endParaRPr lang="ru-RU" sz="13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992" marR="559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          </a:t>
                      </a:r>
                      <a:r>
                        <a:rPr lang="en-US" sz="1300" dirty="0" err="1" smtClean="0">
                          <a:effectLst/>
                        </a:rPr>
                        <a:t>faci-es</a:t>
                      </a:r>
                      <a:endParaRPr lang="ru-RU" sz="13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</a:t>
                      </a:r>
                      <a:r>
                        <a:rPr lang="en-US" sz="1300" dirty="0" err="1" smtClean="0">
                          <a:effectLst/>
                        </a:rPr>
                        <a:t>faci-ērum</a:t>
                      </a:r>
                      <a:endParaRPr lang="ru-RU" sz="13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 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</a:t>
                      </a:r>
                      <a:r>
                        <a:rPr lang="en-US" sz="1300" dirty="0" err="1">
                          <a:effectLst/>
                        </a:rPr>
                        <a:t>faci-es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endParaRPr lang="ru-RU" sz="13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    </a:t>
                      </a:r>
                      <a:r>
                        <a:rPr lang="en-US" sz="1300" dirty="0" err="1">
                          <a:effectLst/>
                        </a:rPr>
                        <a:t>faci-ēbus</a:t>
                      </a:r>
                      <a:endParaRPr lang="ru-RU" sz="13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5992" marR="5599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93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Book Antiqua" pitchFamily="18" charset="0"/>
              </a:rPr>
              <a:t>Обобщение и закрепление:</a:t>
            </a:r>
            <a:endParaRPr lang="ru-RU" sz="2800" dirty="0"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484784"/>
            <a:ext cx="4038600" cy="4525963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1400" i="1" dirty="0"/>
              <a:t>1 группа:</a:t>
            </a:r>
            <a:endParaRPr lang="ru-RU" sz="1400" dirty="0"/>
          </a:p>
          <a:p>
            <a:pPr>
              <a:lnSpc>
                <a:spcPct val="170000"/>
              </a:lnSpc>
            </a:pPr>
            <a:r>
              <a:rPr lang="ru-RU" sz="1400" dirty="0" err="1"/>
              <a:t>cor</a:t>
            </a:r>
            <a:r>
              <a:rPr lang="ru-RU" sz="1400" dirty="0"/>
              <a:t>, </a:t>
            </a:r>
            <a:r>
              <a:rPr lang="ru-RU" sz="1400" dirty="0" err="1"/>
              <a:t>cord-is</a:t>
            </a:r>
            <a:r>
              <a:rPr lang="ru-RU" sz="1400" dirty="0"/>
              <a:t>, 3 склонение, средний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sirupus</a:t>
            </a:r>
            <a:r>
              <a:rPr lang="ru-RU" sz="1400" dirty="0"/>
              <a:t>, </a:t>
            </a:r>
            <a:r>
              <a:rPr lang="ru-RU" sz="1400" dirty="0" err="1"/>
              <a:t>sirup</a:t>
            </a:r>
            <a:r>
              <a:rPr lang="ru-RU" sz="1400" dirty="0"/>
              <a:t>-i, 2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puer</a:t>
            </a:r>
            <a:r>
              <a:rPr lang="ru-RU" sz="1400" dirty="0"/>
              <a:t>, </a:t>
            </a:r>
            <a:r>
              <a:rPr lang="ru-RU" sz="1400" dirty="0" err="1"/>
              <a:t>puer</a:t>
            </a:r>
            <a:r>
              <a:rPr lang="ru-RU" sz="1400" dirty="0"/>
              <a:t>-i, 2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gemma</a:t>
            </a:r>
            <a:r>
              <a:rPr lang="ru-RU" sz="1400" dirty="0"/>
              <a:t>, </a:t>
            </a:r>
            <a:r>
              <a:rPr lang="ru-RU" sz="1400" dirty="0" err="1"/>
              <a:t>gemm-ae</a:t>
            </a:r>
            <a:r>
              <a:rPr lang="ru-RU" sz="1400" dirty="0"/>
              <a:t>, 1 склонение, женский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cortex</a:t>
            </a:r>
            <a:r>
              <a:rPr lang="ru-RU" sz="1400" dirty="0"/>
              <a:t>, </a:t>
            </a:r>
            <a:r>
              <a:rPr lang="ru-RU" sz="1400" dirty="0" err="1"/>
              <a:t>cortic-is</a:t>
            </a:r>
            <a:r>
              <a:rPr lang="ru-RU" sz="1400" dirty="0"/>
              <a:t>, 3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gaster</a:t>
            </a:r>
            <a:r>
              <a:rPr lang="ru-RU" sz="1400" dirty="0"/>
              <a:t>, </a:t>
            </a:r>
            <a:r>
              <a:rPr lang="ru-RU" sz="1400" dirty="0" err="1"/>
              <a:t>gastr-is</a:t>
            </a:r>
            <a:r>
              <a:rPr lang="ru-RU" sz="1400" dirty="0"/>
              <a:t>, 3 склонение, женский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pes</a:t>
            </a:r>
            <a:r>
              <a:rPr lang="ru-RU" sz="1400" dirty="0"/>
              <a:t>, </a:t>
            </a:r>
            <a:r>
              <a:rPr lang="ru-RU" sz="1400" dirty="0" err="1"/>
              <a:t>ped-is</a:t>
            </a:r>
            <a:r>
              <a:rPr lang="ru-RU" sz="1400" dirty="0"/>
              <a:t>, 3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magister</a:t>
            </a:r>
            <a:r>
              <a:rPr lang="ru-RU" sz="1400" dirty="0"/>
              <a:t>, </a:t>
            </a:r>
            <a:r>
              <a:rPr lang="ru-RU" sz="1400" dirty="0" err="1"/>
              <a:t>magistr</a:t>
            </a:r>
            <a:r>
              <a:rPr lang="ru-RU" sz="1400" dirty="0"/>
              <a:t>-i, 2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dies</a:t>
            </a:r>
            <a:r>
              <a:rPr lang="ru-RU" sz="1400" dirty="0"/>
              <a:t>, </a:t>
            </a:r>
            <a:r>
              <a:rPr lang="ru-RU" sz="1400" dirty="0" err="1"/>
              <a:t>di-ei</a:t>
            </a:r>
            <a:r>
              <a:rPr lang="ru-RU" sz="1400" dirty="0"/>
              <a:t>, 5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genu</a:t>
            </a:r>
            <a:r>
              <a:rPr lang="ru-RU" sz="1400" dirty="0"/>
              <a:t>, </a:t>
            </a:r>
            <a:r>
              <a:rPr lang="ru-RU" sz="1400" dirty="0" err="1"/>
              <a:t>gen-us</a:t>
            </a:r>
            <a:r>
              <a:rPr lang="ru-RU" sz="1400" dirty="0"/>
              <a:t>, 4 склонение, средний род</a:t>
            </a:r>
          </a:p>
          <a:p>
            <a:pPr>
              <a:lnSpc>
                <a:spcPct val="170000"/>
              </a:lnSpc>
            </a:pPr>
            <a:r>
              <a:rPr lang="ru-RU" sz="1400" dirty="0" err="1"/>
              <a:t>ganglion</a:t>
            </a:r>
            <a:r>
              <a:rPr lang="ru-RU" sz="1400" dirty="0"/>
              <a:t>, </a:t>
            </a:r>
            <a:r>
              <a:rPr lang="ru-RU" sz="1400" dirty="0" err="1"/>
              <a:t>gangli</a:t>
            </a:r>
            <a:r>
              <a:rPr lang="ru-RU" sz="1400" dirty="0"/>
              <a:t>-i, 2 склонение, средний род</a:t>
            </a:r>
          </a:p>
          <a:p>
            <a:endParaRPr lang="ru-RU" sz="14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700808"/>
            <a:ext cx="3822192" cy="4425672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1300" dirty="0"/>
              <a:t>2 группа: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musculus</a:t>
            </a:r>
            <a:r>
              <a:rPr lang="ru-RU" sz="1300" dirty="0"/>
              <a:t>, </a:t>
            </a:r>
            <a:r>
              <a:rPr lang="ru-RU" sz="1300" dirty="0" err="1"/>
              <a:t>muscul</a:t>
            </a:r>
            <a:r>
              <a:rPr lang="ru-RU" sz="1300" dirty="0"/>
              <a:t>-i, 2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cornu</a:t>
            </a:r>
            <a:r>
              <a:rPr lang="ru-RU" sz="1300" dirty="0"/>
              <a:t>, </a:t>
            </a:r>
            <a:r>
              <a:rPr lang="ru-RU" sz="1300" dirty="0" err="1"/>
              <a:t>corn-us</a:t>
            </a:r>
            <a:r>
              <a:rPr lang="ru-RU" sz="1300" dirty="0"/>
              <a:t>, 4 склонение, средний род</a:t>
            </a:r>
          </a:p>
          <a:p>
            <a:pPr>
              <a:lnSpc>
                <a:spcPct val="170000"/>
              </a:lnSpc>
            </a:pPr>
            <a:r>
              <a:rPr lang="en-US" sz="1300" dirty="0" err="1"/>
              <a:t>articulatio</a:t>
            </a:r>
            <a:r>
              <a:rPr lang="en-US" sz="1300" dirty="0"/>
              <a:t>, articulation-is, 3 </a:t>
            </a:r>
            <a:r>
              <a:rPr lang="ru-RU" sz="1300" dirty="0"/>
              <a:t>склонение</a:t>
            </a:r>
            <a:r>
              <a:rPr lang="en-US" sz="1300" dirty="0"/>
              <a:t>, </a:t>
            </a:r>
            <a:r>
              <a:rPr lang="ru-RU" sz="1300" dirty="0" smtClean="0"/>
              <a:t>же. </a:t>
            </a:r>
            <a:r>
              <a:rPr lang="ru-RU" sz="1300" dirty="0"/>
              <a:t>род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dosis</a:t>
            </a:r>
            <a:r>
              <a:rPr lang="ru-RU" sz="1300" dirty="0"/>
              <a:t>, </a:t>
            </a:r>
            <a:r>
              <a:rPr lang="ru-RU" sz="1300" dirty="0" err="1"/>
              <a:t>dos-is</a:t>
            </a:r>
            <a:r>
              <a:rPr lang="ru-RU" sz="1300" dirty="0"/>
              <a:t>, 3 склонение, женский род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facies</a:t>
            </a:r>
            <a:r>
              <a:rPr lang="ru-RU" sz="1300" dirty="0"/>
              <a:t>, </a:t>
            </a:r>
            <a:r>
              <a:rPr lang="ru-RU" sz="1300" dirty="0" err="1"/>
              <a:t>faci-ei</a:t>
            </a:r>
            <a:r>
              <a:rPr lang="ru-RU" sz="1300" dirty="0"/>
              <a:t>, 5 склонение, женский род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remedium</a:t>
            </a:r>
            <a:r>
              <a:rPr lang="ru-RU" sz="1300" dirty="0"/>
              <a:t>, </a:t>
            </a:r>
            <a:r>
              <a:rPr lang="ru-RU" sz="1300" dirty="0" err="1"/>
              <a:t>remedi</a:t>
            </a:r>
            <a:r>
              <a:rPr lang="ru-RU" sz="1300" dirty="0"/>
              <a:t>-i, 2 склонение, средний род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encephalon</a:t>
            </a:r>
            <a:r>
              <a:rPr lang="ru-RU" sz="1300" dirty="0"/>
              <a:t>, </a:t>
            </a:r>
            <a:r>
              <a:rPr lang="ru-RU" sz="1300" dirty="0" err="1"/>
              <a:t>encephal</a:t>
            </a:r>
            <a:r>
              <a:rPr lang="ru-RU" sz="1300" dirty="0"/>
              <a:t>-i, 2 склонение, </a:t>
            </a:r>
            <a:r>
              <a:rPr lang="ru-RU" sz="1300" dirty="0" smtClean="0"/>
              <a:t>ср. </a:t>
            </a:r>
            <a:r>
              <a:rPr lang="ru-RU" sz="1300" dirty="0"/>
              <a:t>род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spiritus</a:t>
            </a:r>
            <a:r>
              <a:rPr lang="ru-RU" sz="1300" dirty="0"/>
              <a:t>, </a:t>
            </a:r>
            <a:r>
              <a:rPr lang="ru-RU" sz="1300" dirty="0" err="1"/>
              <a:t>spirit-us</a:t>
            </a:r>
            <a:r>
              <a:rPr lang="ru-RU" sz="1300" dirty="0"/>
              <a:t>, 4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genus</a:t>
            </a:r>
            <a:r>
              <a:rPr lang="ru-RU" sz="1300" dirty="0"/>
              <a:t>, </a:t>
            </a:r>
            <a:r>
              <a:rPr lang="ru-RU" sz="1300" dirty="0" err="1"/>
              <a:t>gener-is</a:t>
            </a:r>
            <a:r>
              <a:rPr lang="ru-RU" sz="1300" dirty="0"/>
              <a:t>, 3 склонение, средний род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lac</a:t>
            </a:r>
            <a:r>
              <a:rPr lang="ru-RU" sz="1300" dirty="0"/>
              <a:t>, </a:t>
            </a:r>
            <a:r>
              <a:rPr lang="ru-RU" sz="1300" dirty="0" err="1"/>
              <a:t>lact-is</a:t>
            </a:r>
            <a:r>
              <a:rPr lang="ru-RU" sz="1300" dirty="0"/>
              <a:t>, 3 склонение, средний род </a:t>
            </a:r>
          </a:p>
          <a:p>
            <a:pPr>
              <a:lnSpc>
                <a:spcPct val="170000"/>
              </a:lnSpc>
            </a:pPr>
            <a:r>
              <a:rPr lang="ru-RU" sz="1300" dirty="0" err="1"/>
              <a:t>flos</a:t>
            </a:r>
            <a:r>
              <a:rPr lang="ru-RU" sz="1300" dirty="0"/>
              <a:t>, </a:t>
            </a:r>
            <a:r>
              <a:rPr lang="ru-RU" sz="1300" dirty="0" err="1"/>
              <a:t>flor-is</a:t>
            </a:r>
            <a:r>
              <a:rPr lang="ru-RU" sz="1300" dirty="0"/>
              <a:t>, 3 склонение, мужской род</a:t>
            </a:r>
          </a:p>
          <a:p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3347768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Book Antiqua" pitchFamily="18" charset="0"/>
              </a:rPr>
              <a:t>Обобщение и закрепление:</a:t>
            </a:r>
            <a:endParaRPr lang="ru-RU" sz="2800" dirty="0"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2060848"/>
            <a:ext cx="3822192" cy="4065632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4800" dirty="0"/>
              <a:t>3 группа: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solutio</a:t>
            </a:r>
            <a:r>
              <a:rPr lang="ru-RU" sz="4800" dirty="0"/>
              <a:t>, </a:t>
            </a:r>
            <a:r>
              <a:rPr lang="ru-RU" sz="4800" dirty="0" err="1"/>
              <a:t>solution-is</a:t>
            </a:r>
            <a:r>
              <a:rPr lang="ru-RU" sz="4800" dirty="0"/>
              <a:t>, 3 склонение, женский род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pulvis</a:t>
            </a:r>
            <a:r>
              <a:rPr lang="ru-RU" sz="4800" dirty="0"/>
              <a:t>, </a:t>
            </a:r>
            <a:r>
              <a:rPr lang="ru-RU" sz="4800" dirty="0" err="1"/>
              <a:t>pulver-is</a:t>
            </a:r>
            <a:r>
              <a:rPr lang="ru-RU" sz="4800" dirty="0"/>
              <a:t>, 3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acetas</a:t>
            </a:r>
            <a:r>
              <a:rPr lang="ru-RU" sz="4800" dirty="0"/>
              <a:t>, </a:t>
            </a:r>
            <a:r>
              <a:rPr lang="ru-RU" sz="4800" dirty="0" err="1"/>
              <a:t>acetat-is</a:t>
            </a:r>
            <a:r>
              <a:rPr lang="ru-RU" sz="4800" dirty="0"/>
              <a:t>, 3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Ribes</a:t>
            </a:r>
            <a:r>
              <a:rPr lang="ru-RU" sz="4800" dirty="0"/>
              <a:t>, </a:t>
            </a:r>
            <a:r>
              <a:rPr lang="ru-RU" sz="4800" dirty="0" err="1"/>
              <a:t>Rib-is</a:t>
            </a:r>
            <a:r>
              <a:rPr lang="ru-RU" sz="4800" dirty="0"/>
              <a:t>, 3 склонение, средний род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tinctura</a:t>
            </a:r>
            <a:r>
              <a:rPr lang="ru-RU" sz="4800" dirty="0"/>
              <a:t>, </a:t>
            </a:r>
            <a:r>
              <a:rPr lang="ru-RU" sz="4800" dirty="0" err="1"/>
              <a:t>tinctur-ae</a:t>
            </a:r>
            <a:r>
              <a:rPr lang="ru-RU" sz="4800" dirty="0"/>
              <a:t>, 1 склонение, женский род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cornu</a:t>
            </a:r>
            <a:r>
              <a:rPr lang="ru-RU" sz="4800" dirty="0"/>
              <a:t>, </a:t>
            </a:r>
            <a:r>
              <a:rPr lang="ru-RU" sz="4800" dirty="0" err="1"/>
              <a:t>corn-us</a:t>
            </a:r>
            <a:r>
              <a:rPr lang="ru-RU" sz="4800" dirty="0"/>
              <a:t>, 4 склонение, средний род</a:t>
            </a:r>
          </a:p>
          <a:p>
            <a:pPr>
              <a:lnSpc>
                <a:spcPct val="170000"/>
              </a:lnSpc>
            </a:pPr>
            <a:r>
              <a:rPr lang="en-US" sz="4800" dirty="0"/>
              <a:t>lingua</a:t>
            </a:r>
            <a:r>
              <a:rPr lang="ru-RU" sz="4800" dirty="0"/>
              <a:t>, </a:t>
            </a:r>
            <a:r>
              <a:rPr lang="en-US" sz="4800" dirty="0" err="1"/>
              <a:t>lingu</a:t>
            </a:r>
            <a:r>
              <a:rPr lang="ru-RU" sz="4800" dirty="0"/>
              <a:t>-</a:t>
            </a:r>
            <a:r>
              <a:rPr lang="en-US" sz="4800" dirty="0" err="1"/>
              <a:t>ae</a:t>
            </a:r>
            <a:r>
              <a:rPr lang="ru-RU" sz="4800" dirty="0"/>
              <a:t>, 1 склонение, женский род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res</a:t>
            </a:r>
            <a:r>
              <a:rPr lang="ru-RU" sz="4800" dirty="0"/>
              <a:t>, r-</a:t>
            </a:r>
            <a:r>
              <a:rPr lang="ru-RU" sz="4800" dirty="0" err="1"/>
              <a:t>ei</a:t>
            </a:r>
            <a:r>
              <a:rPr lang="ru-RU" sz="4800" dirty="0"/>
              <a:t>, 5 склонение, женский род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species</a:t>
            </a:r>
            <a:r>
              <a:rPr lang="ru-RU" sz="4800" dirty="0"/>
              <a:t>, </a:t>
            </a:r>
            <a:r>
              <a:rPr lang="ru-RU" sz="4800" dirty="0" err="1"/>
              <a:t>speci-ei</a:t>
            </a:r>
            <a:r>
              <a:rPr lang="ru-RU" sz="4800" dirty="0"/>
              <a:t>, 5 склонение, женский род 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musculus</a:t>
            </a:r>
            <a:r>
              <a:rPr lang="ru-RU" sz="4800" dirty="0"/>
              <a:t>, </a:t>
            </a:r>
            <a:r>
              <a:rPr lang="ru-RU" sz="4800" dirty="0" err="1"/>
              <a:t>muscul</a:t>
            </a:r>
            <a:r>
              <a:rPr lang="ru-RU" sz="4800" dirty="0"/>
              <a:t>-i, 2 склонение, мужской род</a:t>
            </a:r>
          </a:p>
          <a:p>
            <a:pPr>
              <a:lnSpc>
                <a:spcPct val="170000"/>
              </a:lnSpc>
            </a:pPr>
            <a:r>
              <a:rPr lang="ru-RU" sz="4800" dirty="0" err="1"/>
              <a:t>manus</a:t>
            </a:r>
            <a:r>
              <a:rPr lang="ru-RU" sz="4800" dirty="0"/>
              <a:t>, </a:t>
            </a:r>
            <a:r>
              <a:rPr lang="ru-RU" sz="4800" dirty="0" err="1"/>
              <a:t>man-us</a:t>
            </a:r>
            <a:r>
              <a:rPr lang="ru-RU" sz="4800" dirty="0"/>
              <a:t>, 4 склонение, женский род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499992" y="2204864"/>
            <a:ext cx="3822192" cy="373532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400" dirty="0"/>
              <a:t>4 </a:t>
            </a:r>
            <a:r>
              <a:rPr lang="ru-RU" sz="1200" dirty="0"/>
              <a:t>группа: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oleum</a:t>
            </a:r>
            <a:r>
              <a:rPr lang="ru-RU" sz="1200" dirty="0"/>
              <a:t>, </a:t>
            </a:r>
            <a:r>
              <a:rPr lang="ru-RU" sz="1200" dirty="0" err="1"/>
              <a:t>ole</a:t>
            </a:r>
            <a:r>
              <a:rPr lang="ru-RU" sz="1200" dirty="0"/>
              <a:t>-i, 2 склонение, средний род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auctor</a:t>
            </a:r>
            <a:r>
              <a:rPr lang="ru-RU" sz="1200" dirty="0"/>
              <a:t>, </a:t>
            </a:r>
            <a:r>
              <a:rPr lang="ru-RU" sz="1200" dirty="0" err="1"/>
              <a:t>auctor-is</a:t>
            </a:r>
            <a:r>
              <a:rPr lang="ru-RU" sz="1200" dirty="0"/>
              <a:t>, 3 склонение, мужской род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carbo</a:t>
            </a:r>
            <a:r>
              <a:rPr lang="ru-RU" sz="1200" dirty="0"/>
              <a:t>, </a:t>
            </a:r>
            <a:r>
              <a:rPr lang="ru-RU" sz="1200" dirty="0" err="1"/>
              <a:t>carbon-is</a:t>
            </a:r>
            <a:r>
              <a:rPr lang="ru-RU" sz="1200" dirty="0"/>
              <a:t>, 3 склонение, мужской род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caries</a:t>
            </a:r>
            <a:r>
              <a:rPr lang="ru-RU" sz="1200" dirty="0"/>
              <a:t>, </a:t>
            </a:r>
            <a:r>
              <a:rPr lang="ru-RU" sz="1200" dirty="0" err="1"/>
              <a:t>cari-ei</a:t>
            </a:r>
            <a:r>
              <a:rPr lang="ru-RU" sz="1200" dirty="0"/>
              <a:t>, 5 склонение, женский род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liquor</a:t>
            </a:r>
            <a:r>
              <a:rPr lang="ru-RU" sz="1200" dirty="0"/>
              <a:t>, </a:t>
            </a:r>
            <a:r>
              <a:rPr lang="ru-RU" sz="1200" dirty="0" err="1"/>
              <a:t>liquor-is</a:t>
            </a:r>
            <a:r>
              <a:rPr lang="ru-RU" sz="1200" dirty="0"/>
              <a:t>, 3 склонение, мужской род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gaster</a:t>
            </a:r>
            <a:r>
              <a:rPr lang="ru-RU" sz="1200" dirty="0"/>
              <a:t>, </a:t>
            </a:r>
            <a:r>
              <a:rPr lang="ru-RU" sz="1200" dirty="0" err="1"/>
              <a:t>gastr-is</a:t>
            </a:r>
            <a:r>
              <a:rPr lang="ru-RU" sz="1200" dirty="0"/>
              <a:t>, 3 склонение, женский род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rabies</a:t>
            </a:r>
            <a:r>
              <a:rPr lang="ru-RU" sz="1200" dirty="0"/>
              <a:t>, </a:t>
            </a:r>
            <a:r>
              <a:rPr lang="ru-RU" sz="1200" dirty="0" err="1"/>
              <a:t>rabi-ei</a:t>
            </a:r>
            <a:r>
              <a:rPr lang="ru-RU" sz="1200" dirty="0"/>
              <a:t>, 5 склонение, женский род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axis</a:t>
            </a:r>
            <a:r>
              <a:rPr lang="ru-RU" sz="1200" dirty="0"/>
              <a:t>, </a:t>
            </a:r>
            <a:r>
              <a:rPr lang="ru-RU" sz="1200" dirty="0" err="1"/>
              <a:t>ax-is</a:t>
            </a:r>
            <a:r>
              <a:rPr lang="ru-RU" sz="1200" dirty="0"/>
              <a:t>, 3 склонение, мужской род 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Sulfur</a:t>
            </a:r>
            <a:r>
              <a:rPr lang="ru-RU" sz="1200" dirty="0"/>
              <a:t>, </a:t>
            </a:r>
            <a:r>
              <a:rPr lang="ru-RU" sz="1200" dirty="0" err="1"/>
              <a:t>Sulfur-is</a:t>
            </a:r>
            <a:r>
              <a:rPr lang="ru-RU" sz="1200" dirty="0"/>
              <a:t>, 3 </a:t>
            </a:r>
            <a:r>
              <a:rPr lang="ru-RU" sz="1200" dirty="0" err="1"/>
              <a:t>cклонение</a:t>
            </a:r>
            <a:r>
              <a:rPr lang="ru-RU" sz="1200" dirty="0"/>
              <a:t>, средний род </a:t>
            </a:r>
          </a:p>
          <a:p>
            <a:pPr>
              <a:lnSpc>
                <a:spcPct val="150000"/>
              </a:lnSpc>
            </a:pPr>
            <a:r>
              <a:rPr lang="en-US" sz="1200" dirty="0" err="1"/>
              <a:t>bacca</a:t>
            </a:r>
            <a:r>
              <a:rPr lang="ru-RU" sz="1200" dirty="0"/>
              <a:t>, </a:t>
            </a:r>
            <a:r>
              <a:rPr lang="en-US" sz="1200" dirty="0" err="1"/>
              <a:t>bacc</a:t>
            </a:r>
            <a:r>
              <a:rPr lang="ru-RU" sz="1200" dirty="0"/>
              <a:t>-</a:t>
            </a:r>
            <a:r>
              <a:rPr lang="en-US" sz="1200" dirty="0" err="1"/>
              <a:t>ae</a:t>
            </a:r>
            <a:r>
              <a:rPr lang="ru-RU" sz="1200" dirty="0"/>
              <a:t>, 1 склонение, женский род</a:t>
            </a:r>
          </a:p>
          <a:p>
            <a:pPr>
              <a:lnSpc>
                <a:spcPct val="150000"/>
              </a:lnSpc>
            </a:pPr>
            <a:r>
              <a:rPr lang="ru-RU" sz="1200" dirty="0" err="1"/>
              <a:t>fructus</a:t>
            </a:r>
            <a:r>
              <a:rPr lang="ru-RU" sz="1200" dirty="0"/>
              <a:t>, </a:t>
            </a:r>
            <a:r>
              <a:rPr lang="ru-RU" sz="1200" dirty="0" err="1"/>
              <a:t>fruct-us</a:t>
            </a:r>
            <a:r>
              <a:rPr lang="ru-RU" sz="1200" dirty="0"/>
              <a:t>, 4 склонение, мужской род</a:t>
            </a:r>
          </a:p>
          <a:p>
            <a:pPr>
              <a:lnSpc>
                <a:spcPct val="150000"/>
              </a:lnSpc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02961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000" dirty="0">
                <a:latin typeface="Book Antiqua" pitchFamily="18" charset="0"/>
              </a:rPr>
              <a:t>формирование умения сознательного употребления существительных 3-го, 4-го и 5-го склонений в </a:t>
            </a:r>
            <a:r>
              <a:rPr lang="ru-RU" sz="2000" dirty="0" smtClean="0">
                <a:latin typeface="Book Antiqua" pitchFamily="18" charset="0"/>
              </a:rPr>
              <a:t>анатомической </a:t>
            </a:r>
            <a:r>
              <a:rPr lang="ru-RU" sz="2000" dirty="0">
                <a:latin typeface="Book Antiqua" pitchFamily="18" charset="0"/>
              </a:rPr>
              <a:t>и фармакологической </a:t>
            </a:r>
            <a:r>
              <a:rPr lang="ru-RU" sz="2000" dirty="0" smtClean="0">
                <a:latin typeface="Book Antiqua" pitchFamily="18" charset="0"/>
              </a:rPr>
              <a:t>терминологии;</a:t>
            </a:r>
          </a:p>
          <a:p>
            <a:r>
              <a:rPr lang="ru-RU" sz="2000" dirty="0" smtClean="0">
                <a:latin typeface="Book Antiqua" pitchFamily="18" charset="0"/>
              </a:rPr>
              <a:t>развивать умение выделить главное;</a:t>
            </a:r>
          </a:p>
          <a:p>
            <a:r>
              <a:rPr lang="ru-RU" sz="2000" dirty="0" smtClean="0">
                <a:latin typeface="Book Antiqua" pitchFamily="18" charset="0"/>
              </a:rPr>
              <a:t>развивать самостоятельность познавательный интерес;</a:t>
            </a:r>
          </a:p>
          <a:p>
            <a:r>
              <a:rPr lang="ru-RU" sz="2000" dirty="0" smtClean="0">
                <a:latin typeface="Book Antiqua" pitchFamily="18" charset="0"/>
              </a:rPr>
              <a:t>развивать уверенность в своих силах, логическое мышление, память;</a:t>
            </a:r>
          </a:p>
          <a:p>
            <a:r>
              <a:rPr lang="ru-RU" sz="2000" dirty="0" smtClean="0">
                <a:latin typeface="Book Antiqua" pitchFamily="18" charset="0"/>
              </a:rPr>
              <a:t>строить ответ по образцу и самостоятельно.</a:t>
            </a:r>
          </a:p>
          <a:p>
            <a:r>
              <a:rPr lang="ru-RU" sz="2000" dirty="0">
                <a:latin typeface="Book Antiqua" pitchFamily="18" charset="0"/>
              </a:rPr>
              <a:t>прививать любовь и интерес к своей профессии;</a:t>
            </a:r>
          </a:p>
          <a:p>
            <a:r>
              <a:rPr lang="ru-RU" sz="2000" dirty="0" smtClean="0">
                <a:latin typeface="Book Antiqua" pitchFamily="18" charset="0"/>
              </a:rPr>
              <a:t>воспитывать </a:t>
            </a:r>
            <a:r>
              <a:rPr lang="ru-RU" sz="2000" dirty="0">
                <a:latin typeface="Book Antiqua" pitchFamily="18" charset="0"/>
              </a:rPr>
              <a:t>навык работы в системе и рациональном использовании времени;</a:t>
            </a:r>
          </a:p>
          <a:p>
            <a:r>
              <a:rPr lang="ru-RU" sz="2000" dirty="0" smtClean="0">
                <a:latin typeface="Book Antiqua" pitchFamily="18" charset="0"/>
              </a:rPr>
              <a:t>воспитывать </a:t>
            </a:r>
            <a:r>
              <a:rPr lang="ru-RU" sz="2000" dirty="0">
                <a:latin typeface="Book Antiqua" pitchFamily="18" charset="0"/>
              </a:rPr>
              <a:t>умение работать в парах, группах, самостоятельно.</a:t>
            </a:r>
          </a:p>
          <a:p>
            <a:endParaRPr lang="ru-RU" sz="1800" dirty="0">
              <a:latin typeface="Book Antiqu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Book Antiqua" pitchFamily="18" charset="0"/>
              </a:rPr>
              <a:t>Цель и задачи урока:</a:t>
            </a:r>
            <a:endParaRPr lang="ru-RU" sz="36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966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1686305"/>
              </p:ext>
            </p:extLst>
          </p:nvPr>
        </p:nvGraphicFramePr>
        <p:xfrm>
          <a:off x="1871655" y="1572065"/>
          <a:ext cx="5400689" cy="4531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6727"/>
                <a:gridCol w="840958"/>
                <a:gridCol w="913241"/>
                <a:gridCol w="848510"/>
                <a:gridCol w="932121"/>
                <a:gridCol w="809132"/>
              </a:tblGrid>
              <a:tr h="2679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</a:t>
                      </a:r>
                      <a:r>
                        <a:rPr lang="en-US" sz="1200" dirty="0" err="1">
                          <a:effectLst/>
                        </a:rPr>
                        <a:t>Numerus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                                 </a:t>
                      </a:r>
                      <a:r>
                        <a:rPr lang="en-US" sz="1500" dirty="0" err="1">
                          <a:effectLst/>
                        </a:rPr>
                        <a:t>Singularis</a:t>
                      </a:r>
                      <a:r>
                        <a:rPr lang="ru-RU" sz="1400" dirty="0">
                          <a:effectLst/>
                        </a:rPr>
                        <a:t>                                   </a:t>
                      </a:r>
                      <a:r>
                        <a:rPr lang="ru-RU" sz="1400" dirty="0" smtClean="0">
                          <a:effectLst/>
                        </a:rPr>
                        <a:t>                                        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5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</a:t>
                      </a:r>
                      <a:r>
                        <a:rPr lang="en-US" sz="1000">
                          <a:effectLst/>
                        </a:rPr>
                        <a:t>Declinatio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         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        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        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         4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         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</a:tr>
              <a:tr h="535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        </a:t>
                      </a:r>
                      <a:r>
                        <a:rPr lang="ru-RU" sz="1000">
                          <a:effectLst/>
                        </a:rPr>
                        <a:t>   </a:t>
                      </a:r>
                      <a:r>
                        <a:rPr lang="en-US" sz="1000">
                          <a:effectLst/>
                        </a:rPr>
                        <a:t>  \  Genus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Casus \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  </a:t>
                      </a:r>
                      <a:r>
                        <a:rPr lang="en-US" sz="1000">
                          <a:effectLst/>
                        </a:rPr>
                        <a:t>femininum,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 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masculinum,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   neutrum,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masculinum,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 femininum,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  neutrum,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masculinum.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   neutrum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  femininum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</a:tr>
              <a:tr h="8932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Nominativus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-a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-us, -um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разные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-</a:t>
                      </a:r>
                      <a:r>
                        <a:rPr lang="en-US" sz="1400">
                          <a:effectLst/>
                        </a:rPr>
                        <a:t>us, -u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-es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</a:tr>
              <a:tr h="714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u="sng">
                          <a:effectLst/>
                        </a:rPr>
                        <a:t>Genetivus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</a:t>
                      </a:r>
                      <a:r>
                        <a:rPr lang="en-US" sz="1700" u="sng">
                          <a:effectLst/>
                        </a:rPr>
                        <a:t>-ae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     </a:t>
                      </a:r>
                      <a:r>
                        <a:rPr lang="en-US" sz="1700" u="sng">
                          <a:effectLst/>
                        </a:rPr>
                        <a:t>-i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    </a:t>
                      </a:r>
                      <a:r>
                        <a:rPr lang="en-US" sz="1700" u="sng">
                          <a:effectLst/>
                        </a:rPr>
                        <a:t>-is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     </a:t>
                      </a:r>
                      <a:r>
                        <a:rPr lang="en-US" sz="1700" u="sng">
                          <a:effectLst/>
                        </a:rPr>
                        <a:t>-us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    </a:t>
                      </a:r>
                      <a:r>
                        <a:rPr lang="en-US" sz="1700" u="sng">
                          <a:effectLst/>
                        </a:rPr>
                        <a:t>-ei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</a:tr>
              <a:tr h="9230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Accusativus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-am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-um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-em (-im)    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(=Nom.)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-um, -u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-em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</a:tr>
              <a:tr h="655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Ablativus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-a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-o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-e (-i)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-u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-e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258" marR="58258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Book Antiqua" pitchFamily="18" charset="0"/>
              </a:rPr>
              <a:t>Сводная таблица окончаний пяти склонений существительных</a:t>
            </a:r>
          </a:p>
        </p:txBody>
      </p:sp>
    </p:spTree>
    <p:extLst>
      <p:ext uri="{BB962C8B-B14F-4D97-AF65-F5344CB8AC3E}">
        <p14:creationId xmlns:p14="http://schemas.microsoft.com/office/powerpoint/2010/main" val="1522478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701704" y="1589175"/>
          <a:ext cx="5740592" cy="4525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3234"/>
                <a:gridCol w="893886"/>
                <a:gridCol w="934595"/>
                <a:gridCol w="938035"/>
                <a:gridCol w="937462"/>
                <a:gridCol w="913380"/>
              </a:tblGrid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   </a:t>
                      </a:r>
                      <a:r>
                        <a:rPr lang="en-US" sz="1300">
                          <a:effectLst/>
                        </a:rPr>
                        <a:t> Numerus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          </a:t>
                      </a:r>
                      <a:r>
                        <a:rPr lang="en-US" sz="1600">
                          <a:effectLst/>
                        </a:rPr>
                        <a:t>                   Pluralis</a:t>
                      </a:r>
                      <a:r>
                        <a:rPr lang="en-US" sz="1400">
                          <a:effectLst/>
                        </a:rPr>
                        <a:t>                                                                      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  Declinatio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         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        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        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         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         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569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    </a:t>
                      </a:r>
                      <a:r>
                        <a:rPr lang="ru-RU" sz="1100">
                          <a:effectLst/>
                        </a:rPr>
                        <a:t>    </a:t>
                      </a:r>
                      <a:r>
                        <a:rPr lang="en-US" sz="1100">
                          <a:effectLst/>
                        </a:rPr>
                        <a:t>      \Genus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Casus\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femininum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masculinum,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  neutrum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masculinum,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femininum.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  neutrum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masculinum,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  neutrum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 femininum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949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Nominativus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-ae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-i, -a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-es, -a 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</a:t>
                      </a:r>
                      <a:r>
                        <a:rPr lang="ru-RU" sz="1400">
                          <a:effectLst/>
                        </a:rPr>
                        <a:t>(-</a:t>
                      </a:r>
                      <a:r>
                        <a:rPr lang="en-US" sz="1400">
                          <a:effectLst/>
                        </a:rPr>
                        <a:t>ia)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-us, -ua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-es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727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Genetivus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-arum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-orum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-um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(-ium)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-uum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-erum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727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Accusativus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-as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-os, -a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-es, -a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(-ia)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-us, -ua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-es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  <a:tr h="6963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Ablativus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-is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-is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-ibus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-ibus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-</a:t>
                      </a:r>
                      <a:r>
                        <a:rPr lang="en-US" sz="1400" dirty="0" err="1">
                          <a:effectLst/>
                        </a:rPr>
                        <a:t>ebus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924" marR="61924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Book Antiqua" pitchFamily="18" charset="0"/>
              </a:rPr>
              <a:t/>
            </a:r>
            <a:br>
              <a:rPr lang="ru-RU" sz="2400" dirty="0" smtClean="0">
                <a:latin typeface="Book Antiqua" pitchFamily="18" charset="0"/>
              </a:rPr>
            </a:br>
            <a:r>
              <a:rPr lang="ru-RU" sz="2400" dirty="0" smtClean="0">
                <a:latin typeface="Book Antiqua" pitchFamily="18" charset="0"/>
              </a:rPr>
              <a:t>Сводная </a:t>
            </a:r>
            <a:r>
              <a:rPr lang="ru-RU" sz="2400" dirty="0">
                <a:latin typeface="Book Antiqua" pitchFamily="18" charset="0"/>
              </a:rPr>
              <a:t>таблица окончаний пяти склонений существительных</a:t>
            </a:r>
            <a:br>
              <a:rPr lang="ru-RU" sz="2400" dirty="0">
                <a:latin typeface="Book Antiqua" pitchFamily="18" charset="0"/>
              </a:rPr>
            </a:br>
            <a:endParaRPr lang="ru-RU" sz="24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218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caput, </a:t>
            </a: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itis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n 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голова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                 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costa, </a:t>
            </a: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ae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f-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ребро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liguor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oris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m 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средство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         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decoctum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i, n 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отвар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dosis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is, f-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доза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                       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aqua, </a:t>
            </a: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ae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f-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вода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spiritus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us, m, 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спирт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              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homo, </a:t>
            </a: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inis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m 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человек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glandula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ae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f 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железа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            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fractus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i, m          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cancer, cri, m 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рак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solutio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onis</a:t>
            </a:r>
            <a:r>
              <a:rPr lang="en-US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, f - </a:t>
            </a:r>
            <a:r>
              <a:rPr lang="ru-RU" dirty="0" smtClean="0">
                <a:solidFill>
                  <a:srgbClr val="000000"/>
                </a:solidFill>
                <a:effectLst/>
                <a:latin typeface="Book Antiqua" pitchFamily="18" charset="0"/>
                <a:ea typeface="Times New Roman"/>
                <a:cs typeface="Times New Roman"/>
              </a:rPr>
              <a:t>раствор</a:t>
            </a:r>
            <a:endParaRPr lang="ru-RU" sz="2400" dirty="0">
              <a:latin typeface="Book Antiqua" pitchFamily="18" charset="0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Book Antiqua" pitchFamily="18" charset="0"/>
              </a:rPr>
              <a:t>Предварительный контроль</a:t>
            </a:r>
            <a:br>
              <a:rPr lang="ru-RU" sz="28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Выберите и запишите в тетрадь существительные 1 и 2 склонения:</a:t>
            </a:r>
            <a:endParaRPr lang="ru-RU" sz="20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144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i="1" dirty="0">
                <a:latin typeface="Book Antiqua" pitchFamily="18" charset="0"/>
              </a:rPr>
              <a:t>Эталоны ответов к заданию  «Выберите и запишите в тетрадь существительные 1 и 2 склонений»:</a:t>
            </a:r>
            <a:endParaRPr lang="ru-RU" sz="2600" dirty="0">
              <a:latin typeface="Book Antiqua" pitchFamily="18" charset="0"/>
            </a:endParaRPr>
          </a:p>
          <a:p>
            <a:r>
              <a:rPr lang="en-US" sz="2600" dirty="0">
                <a:latin typeface="Book Antiqua" pitchFamily="18" charset="0"/>
              </a:rPr>
              <a:t>costa, </a:t>
            </a:r>
            <a:r>
              <a:rPr lang="en-US" sz="2600" dirty="0" err="1">
                <a:latin typeface="Book Antiqua" pitchFamily="18" charset="0"/>
              </a:rPr>
              <a:t>ae</a:t>
            </a:r>
            <a:r>
              <a:rPr lang="en-US" sz="2600" dirty="0">
                <a:latin typeface="Book Antiqua" pitchFamily="18" charset="0"/>
              </a:rPr>
              <a:t>, f</a:t>
            </a:r>
            <a:endParaRPr lang="ru-RU" sz="2600" dirty="0">
              <a:latin typeface="Book Antiqua" pitchFamily="18" charset="0"/>
            </a:endParaRPr>
          </a:p>
          <a:p>
            <a:r>
              <a:rPr lang="en-US" sz="2600" dirty="0" err="1">
                <a:latin typeface="Book Antiqua" pitchFamily="18" charset="0"/>
              </a:rPr>
              <a:t>decoctum</a:t>
            </a:r>
            <a:r>
              <a:rPr lang="en-US" sz="2600" dirty="0">
                <a:latin typeface="Book Antiqua" pitchFamily="18" charset="0"/>
              </a:rPr>
              <a:t>, i, n </a:t>
            </a:r>
            <a:endParaRPr lang="ru-RU" sz="2600" dirty="0">
              <a:latin typeface="Book Antiqua" pitchFamily="18" charset="0"/>
            </a:endParaRPr>
          </a:p>
          <a:p>
            <a:r>
              <a:rPr lang="en-US" sz="2600" dirty="0">
                <a:latin typeface="Book Antiqua" pitchFamily="18" charset="0"/>
              </a:rPr>
              <a:t>aqua, </a:t>
            </a:r>
            <a:r>
              <a:rPr lang="en-US" sz="2600" dirty="0" err="1">
                <a:latin typeface="Book Antiqua" pitchFamily="18" charset="0"/>
              </a:rPr>
              <a:t>ae</a:t>
            </a:r>
            <a:r>
              <a:rPr lang="en-US" sz="2600" dirty="0">
                <a:latin typeface="Book Antiqua" pitchFamily="18" charset="0"/>
              </a:rPr>
              <a:t>, f</a:t>
            </a:r>
            <a:endParaRPr lang="ru-RU" sz="2600" dirty="0">
              <a:latin typeface="Book Antiqua" pitchFamily="18" charset="0"/>
            </a:endParaRPr>
          </a:p>
          <a:p>
            <a:r>
              <a:rPr lang="en-US" sz="2600" dirty="0" err="1">
                <a:latin typeface="Book Antiqua" pitchFamily="18" charset="0"/>
              </a:rPr>
              <a:t>glandula</a:t>
            </a:r>
            <a:r>
              <a:rPr lang="en-US" sz="2600" dirty="0">
                <a:latin typeface="Book Antiqua" pitchFamily="18" charset="0"/>
              </a:rPr>
              <a:t>, </a:t>
            </a:r>
            <a:r>
              <a:rPr lang="en-US" sz="2600" dirty="0" err="1">
                <a:latin typeface="Book Antiqua" pitchFamily="18" charset="0"/>
              </a:rPr>
              <a:t>ae</a:t>
            </a:r>
            <a:r>
              <a:rPr lang="en-US" sz="2600" dirty="0">
                <a:latin typeface="Book Antiqua" pitchFamily="18" charset="0"/>
              </a:rPr>
              <a:t>, f </a:t>
            </a:r>
            <a:endParaRPr lang="ru-RU" sz="2600" dirty="0">
              <a:latin typeface="Book Antiqua" pitchFamily="18" charset="0"/>
            </a:endParaRPr>
          </a:p>
          <a:p>
            <a:r>
              <a:rPr lang="en-US" sz="2600" dirty="0" err="1">
                <a:latin typeface="Book Antiqua" pitchFamily="18" charset="0"/>
              </a:rPr>
              <a:t>fractus</a:t>
            </a:r>
            <a:r>
              <a:rPr lang="en-US" sz="2600" dirty="0">
                <a:latin typeface="Book Antiqua" pitchFamily="18" charset="0"/>
              </a:rPr>
              <a:t>, i, m          </a:t>
            </a:r>
            <a:endParaRPr lang="ru-RU" sz="2600" dirty="0">
              <a:latin typeface="Book Antiqua" pitchFamily="18" charset="0"/>
            </a:endParaRPr>
          </a:p>
          <a:p>
            <a:r>
              <a:rPr lang="en-US" sz="2600" dirty="0">
                <a:latin typeface="Book Antiqua" pitchFamily="18" charset="0"/>
              </a:rPr>
              <a:t>cancer, cri, m  </a:t>
            </a:r>
            <a:endParaRPr lang="ru-RU" sz="2600" dirty="0">
              <a:latin typeface="Book Antiqua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Book Antiqua" pitchFamily="18" charset="0"/>
              </a:rPr>
              <a:t>Предварительный контроль:</a:t>
            </a:r>
            <a:endParaRPr lang="ru-RU" sz="32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010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Book Antiqua" pitchFamily="18" charset="0"/>
              </a:rPr>
              <a:t>3 склонение существительных:</a:t>
            </a:r>
            <a:endParaRPr lang="ru-RU" sz="2800" dirty="0">
              <a:latin typeface="Book Antiqu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484784"/>
            <a:ext cx="4040188" cy="639762"/>
          </a:xfrm>
        </p:spPr>
        <p:txBody>
          <a:bodyPr>
            <a:noAutofit/>
          </a:bodyPr>
          <a:lstStyle/>
          <a:p>
            <a:r>
              <a:rPr lang="ru-RU" sz="2000" b="0" dirty="0" smtClean="0">
                <a:latin typeface="Book Antiqua" pitchFamily="18" charset="0"/>
              </a:rPr>
              <a:t>Основной тип 3-го склонения согласный:</a:t>
            </a:r>
            <a:endParaRPr lang="ru-RU" sz="2000" b="0" dirty="0">
              <a:latin typeface="Book Antiqua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15684444"/>
              </p:ext>
            </p:extLst>
          </p:nvPr>
        </p:nvGraphicFramePr>
        <p:xfrm>
          <a:off x="107504" y="2708920"/>
          <a:ext cx="4392488" cy="21602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7032"/>
                <a:gridCol w="664536"/>
                <a:gridCol w="664536"/>
                <a:gridCol w="664536"/>
                <a:gridCol w="664536"/>
                <a:gridCol w="664536"/>
                <a:gridCol w="512776"/>
              </a:tblGrid>
              <a:tr h="3635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 err="1">
                          <a:effectLst/>
                        </a:rPr>
                        <a:t>Casus</a:t>
                      </a:r>
                      <a:endParaRPr lang="ru-RU" sz="5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Singularis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Pluralis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5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m</a:t>
                      </a:r>
                      <a:endParaRPr lang="ru-RU" sz="5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f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n</a:t>
                      </a:r>
                      <a:endParaRPr lang="ru-RU" sz="5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f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n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42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Nom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разные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635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Gen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is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 err="1">
                          <a:effectLst/>
                        </a:rPr>
                        <a:t>is</a:t>
                      </a:r>
                      <a:endParaRPr lang="ru-RU" sz="5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is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635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 err="1">
                          <a:effectLst/>
                        </a:rPr>
                        <a:t>Асc</a:t>
                      </a:r>
                      <a:endParaRPr lang="ru-RU" sz="5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Асc =Nom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635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Abl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e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ibus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ibus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 err="1">
                          <a:effectLst/>
                        </a:rPr>
                        <a:t>ibus</a:t>
                      </a:r>
                      <a:endParaRPr lang="ru-RU" sz="5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484784"/>
            <a:ext cx="4041775" cy="690091"/>
          </a:xfrm>
        </p:spPr>
        <p:txBody>
          <a:bodyPr>
            <a:normAutofit fontScale="77500" lnSpcReduction="20000"/>
          </a:bodyPr>
          <a:lstStyle/>
          <a:p>
            <a:r>
              <a:rPr lang="ru-RU" b="0" dirty="0" smtClean="0">
                <a:latin typeface="Book Antiqua" pitchFamily="18" charset="0"/>
              </a:rPr>
              <a:t>Образцы склонения существительных 3-го склонения</a:t>
            </a:r>
            <a:endParaRPr lang="ru-RU" b="0" dirty="0">
              <a:latin typeface="Book Antiqua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508862747"/>
              </p:ext>
            </p:extLst>
          </p:nvPr>
        </p:nvGraphicFramePr>
        <p:xfrm>
          <a:off x="4788024" y="2708924"/>
          <a:ext cx="3898900" cy="35898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4725"/>
                <a:gridCol w="974725"/>
                <a:gridCol w="974725"/>
                <a:gridCol w="974725"/>
              </a:tblGrid>
              <a:tr h="52174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Casus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Singularis</a:t>
                      </a:r>
                      <a:endParaRPr lang="ru-RU" sz="5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6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Masculinum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Femininum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Neutrum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54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Nom.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cortex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solutio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semen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54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Gen.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cortic-is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solution-is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semin-is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54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Acc.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cortic-em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solution-em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semen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54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Abl.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cortic-e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solution-e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semin-e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2174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Casus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Pluralis</a:t>
                      </a:r>
                      <a:endParaRPr lang="ru-RU" sz="5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6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Masculinum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Femininum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Neutrum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54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Nom.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cortic-es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solution-es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semin-a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54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Gen.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cortic-um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solution-um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semin-um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54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Acc.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cortic-es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solution-es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semin-a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54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Abl.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cortic-ibus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solution-ibus</a:t>
                      </a:r>
                      <a:endParaRPr lang="ru-RU" sz="5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 err="1">
                          <a:effectLst/>
                        </a:rPr>
                        <a:t>semin-ibus</a:t>
                      </a:r>
                      <a:endParaRPr lang="ru-RU" sz="5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994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2765460"/>
              </p:ext>
            </p:extLst>
          </p:nvPr>
        </p:nvGraphicFramePr>
        <p:xfrm>
          <a:off x="1115616" y="1196752"/>
          <a:ext cx="6912767" cy="3816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2062"/>
                <a:gridCol w="1362531"/>
                <a:gridCol w="1379623"/>
                <a:gridCol w="1379623"/>
                <a:gridCol w="1268928"/>
              </a:tblGrid>
              <a:tr h="4071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  </a:t>
                      </a:r>
                      <a:r>
                        <a:rPr lang="en-US" sz="1400">
                          <a:effectLst/>
                        </a:rPr>
                        <a:t>      </a:t>
                      </a:r>
                      <a:r>
                        <a:rPr lang="ru-RU" sz="1400">
                          <a:effectLst/>
                        </a:rPr>
                        <a:t>  </a:t>
                      </a:r>
                      <a:r>
                        <a:rPr lang="en-US" sz="1400">
                          <a:effectLst/>
                        </a:rPr>
                        <a:t>Singularis</a:t>
                      </a:r>
                      <a:r>
                        <a:rPr lang="ru-RU" sz="1400">
                          <a:effectLst/>
                        </a:rPr>
                        <a:t>                        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         </a:t>
                      </a:r>
                      <a:r>
                        <a:rPr lang="en-US" sz="1400">
                          <a:effectLst/>
                        </a:rPr>
                        <a:t>Pluralis</a:t>
                      </a:r>
                      <a:r>
                        <a:rPr lang="ru-RU" sz="1400">
                          <a:effectLst/>
                        </a:rPr>
                        <a:t>                     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046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        \ Genus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Casus \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Masculinum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Neutrum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Masculinum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Neutrum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046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Nominativus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Genetivus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Accusativus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Ablativus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-us 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</a:t>
                      </a:r>
                      <a:r>
                        <a:rPr lang="en-US" sz="1400" u="sng">
                          <a:effectLst/>
                        </a:rPr>
                        <a:t> -us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-um 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-u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-u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</a:t>
                      </a:r>
                      <a:r>
                        <a:rPr lang="en-US" sz="1400" u="sng" dirty="0">
                          <a:effectLst/>
                        </a:rPr>
                        <a:t> -us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-u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-u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-us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-uum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-us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-ibus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-</a:t>
                      </a:r>
                      <a:r>
                        <a:rPr lang="en-US" sz="1400" dirty="0" err="1">
                          <a:effectLst/>
                        </a:rPr>
                        <a:t>u</a:t>
                      </a:r>
                      <a:r>
                        <a:rPr lang="en-US" sz="1400" u="sng" dirty="0" err="1">
                          <a:effectLst/>
                        </a:rPr>
                        <a:t>a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-</a:t>
                      </a:r>
                      <a:r>
                        <a:rPr lang="en-US" sz="1400" dirty="0" err="1">
                          <a:effectLst/>
                        </a:rPr>
                        <a:t>uum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-</a:t>
                      </a:r>
                      <a:r>
                        <a:rPr lang="en-US" sz="1400" dirty="0" err="1">
                          <a:effectLst/>
                        </a:rPr>
                        <a:t>u</a:t>
                      </a:r>
                      <a:r>
                        <a:rPr lang="en-US" sz="1400" u="sng" dirty="0" err="1">
                          <a:effectLst/>
                        </a:rPr>
                        <a:t>a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-</a:t>
                      </a:r>
                      <a:r>
                        <a:rPr lang="en-US" sz="1400" dirty="0" err="1">
                          <a:effectLst/>
                        </a:rPr>
                        <a:t>ibus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Book Antiqua" pitchFamily="18" charset="0"/>
              </a:rPr>
              <a:t>Падежные окончания 4-го склонения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67892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789888"/>
              </p:ext>
            </p:extLst>
          </p:nvPr>
        </p:nvGraphicFramePr>
        <p:xfrm>
          <a:off x="1187624" y="1484784"/>
          <a:ext cx="6984776" cy="4267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4865"/>
                <a:gridCol w="2222297"/>
                <a:gridCol w="2327614"/>
              </a:tblGrid>
              <a:tr h="21335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    </a:t>
                      </a:r>
                      <a:r>
                        <a:rPr lang="en-US" sz="1400" dirty="0">
                          <a:effectLst/>
                        </a:rPr>
                        <a:t>    </a:t>
                      </a:r>
                      <a:r>
                        <a:rPr lang="ru-RU" sz="1400" dirty="0">
                          <a:effectLst/>
                        </a:rPr>
                        <a:t>  </a:t>
                      </a:r>
                      <a:r>
                        <a:rPr lang="en-US" sz="1400" dirty="0">
                          <a:effectLst/>
                        </a:rPr>
                        <a:t>     </a:t>
                      </a:r>
                      <a:r>
                        <a:rPr lang="ru-RU" sz="1400" dirty="0">
                          <a:effectLst/>
                        </a:rPr>
                        <a:t>  </a:t>
                      </a:r>
                      <a:r>
                        <a:rPr lang="en-US" sz="1400" dirty="0" err="1">
                          <a:effectLst/>
                        </a:rPr>
                        <a:t>Numerus</a:t>
                      </a:r>
                      <a:r>
                        <a:rPr lang="en-US" sz="1400" dirty="0">
                          <a:effectLst/>
                        </a:rPr>
                        <a:t>   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Casus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Singularis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   Pluralis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335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</a:t>
                      </a:r>
                      <a:r>
                        <a:rPr lang="en-US" sz="1400" dirty="0" err="1" smtClean="0">
                          <a:effectLst/>
                        </a:rPr>
                        <a:t>Nominativus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</a:t>
                      </a:r>
                      <a:r>
                        <a:rPr lang="en-US" sz="1400" dirty="0" err="1" smtClean="0">
                          <a:effectLst/>
                        </a:rPr>
                        <a:t>Genetivus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</a:t>
                      </a:r>
                      <a:r>
                        <a:rPr lang="en-US" sz="1400" dirty="0" err="1" smtClean="0">
                          <a:effectLst/>
                        </a:rPr>
                        <a:t>Accusativus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</a:t>
                      </a:r>
                      <a:r>
                        <a:rPr lang="en-US" sz="1400" dirty="0" err="1">
                          <a:effectLst/>
                        </a:rPr>
                        <a:t>Ablativus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   -</a:t>
                      </a:r>
                      <a:r>
                        <a:rPr lang="en-US" sz="1400" dirty="0" err="1" smtClean="0">
                          <a:effectLst/>
                        </a:rPr>
                        <a:t>es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   </a:t>
                      </a:r>
                      <a:r>
                        <a:rPr lang="en-US" sz="1400" u="sng" dirty="0">
                          <a:effectLst/>
                        </a:rPr>
                        <a:t>-</a:t>
                      </a:r>
                      <a:r>
                        <a:rPr lang="en-US" sz="1400" u="sng" dirty="0" err="1" smtClean="0">
                          <a:effectLst/>
                        </a:rPr>
                        <a:t>ēi</a:t>
                      </a:r>
                      <a:endParaRPr lang="ru-RU" sz="1400" u="sng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   -</a:t>
                      </a:r>
                      <a:r>
                        <a:rPr lang="en-US" sz="1400" dirty="0" err="1" smtClean="0">
                          <a:effectLst/>
                        </a:rPr>
                        <a:t>em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   -e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    -</a:t>
                      </a:r>
                      <a:r>
                        <a:rPr lang="en-US" sz="1400" dirty="0" err="1" smtClean="0">
                          <a:effectLst/>
                        </a:rPr>
                        <a:t>es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    -</a:t>
                      </a:r>
                      <a:r>
                        <a:rPr lang="en-US" sz="1400" dirty="0" err="1" smtClean="0">
                          <a:effectLst/>
                        </a:rPr>
                        <a:t>ērum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    -</a:t>
                      </a:r>
                      <a:r>
                        <a:rPr lang="en-US" sz="1400" dirty="0" err="1" smtClean="0">
                          <a:effectLst/>
                        </a:rPr>
                        <a:t>es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        -</a:t>
                      </a:r>
                      <a:r>
                        <a:rPr lang="en-US" sz="1400" dirty="0" err="1">
                          <a:effectLst/>
                        </a:rPr>
                        <a:t>ēbus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Падежные окончания  5-го  склонения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659853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89</TotalTime>
  <Words>926</Words>
  <Application>Microsoft Office PowerPoint</Application>
  <PresentationFormat>Экран (4:3)</PresentationFormat>
  <Paragraphs>463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ГОСУДАРСТВЕННОЕ АВТОНОМНОЕ ПРОФЕССИОНАЛЬНОЕ   ОБРАЗОВАТЕЛЬНОЕ  УЧРЕЖДЕНИЕ     РЕСПУБЛИКИ БАШКОРТОСТАН «САЛАВАТСКИЙ МЕДИЦИНСКИЙ КОЛЛЕДЖ»    Презентация на тему «3-е,4-е и 5- склонение имен существительных» (теоретическое занятие)</vt:lpstr>
      <vt:lpstr>Цель и задачи урока:</vt:lpstr>
      <vt:lpstr>Сводная таблица окончаний пяти склонений существительных</vt:lpstr>
      <vt:lpstr> Сводная таблица окончаний пяти склонений существительных </vt:lpstr>
      <vt:lpstr>Предварительный контроль Выберите и запишите в тетрадь существительные 1 и 2 склонения:</vt:lpstr>
      <vt:lpstr>Предварительный контроль:</vt:lpstr>
      <vt:lpstr>3 склонение существительных:</vt:lpstr>
      <vt:lpstr>Падежные окончания 4-го склонения </vt:lpstr>
      <vt:lpstr>Падежные окончания  5-го  склонения </vt:lpstr>
      <vt:lpstr>Образец склонения существительных </vt:lpstr>
      <vt:lpstr>Обобщение и закрепление:</vt:lpstr>
      <vt:lpstr>Обобщение и закрепление: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ГАПОУ РБ «Салаватский медицинский коллледж»    Презентация на тему «3-е,4-е и 5- склонение имен существительных»</dc:title>
  <dc:creator>User</dc:creator>
  <cp:lastModifiedBy>User</cp:lastModifiedBy>
  <cp:revision>9</cp:revision>
  <dcterms:created xsi:type="dcterms:W3CDTF">2017-02-03T14:56:00Z</dcterms:created>
  <dcterms:modified xsi:type="dcterms:W3CDTF">2017-02-03T16:25:14Z</dcterms:modified>
</cp:coreProperties>
</file>