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68" r:id="rId3"/>
    <p:sldId id="269" r:id="rId4"/>
    <p:sldId id="271" r:id="rId5"/>
    <p:sldId id="262" r:id="rId6"/>
    <p:sldId id="270" r:id="rId7"/>
    <p:sldId id="272" r:id="rId8"/>
    <p:sldId id="256" r:id="rId9"/>
    <p:sldId id="257" r:id="rId10"/>
    <p:sldId id="258" r:id="rId11"/>
    <p:sldId id="259" r:id="rId12"/>
    <p:sldId id="260" r:id="rId13"/>
    <p:sldId id="261" r:id="rId14"/>
    <p:sldId id="265" r:id="rId15"/>
    <p:sldId id="263" r:id="rId16"/>
    <p:sldId id="264" r:id="rId17"/>
    <p:sldId id="266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430FF-1E2F-4290-8C52-2255DB8F39A8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7CE46-9E4D-43CC-8FB9-6342C436A9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10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7CE46-9E4D-43CC-8FB9-6342C436A97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17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35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04664"/>
            <a:ext cx="878497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Repetitio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est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mater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studiorum</a:t>
            </a:r>
            <a:r>
              <a:rPr lang="en-US" sz="4800" b="1" i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ru-RU" sz="4800" b="1" i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endParaRPr lang="ru-RU" sz="48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(</a:t>
            </a:r>
            <a:r>
              <a:rPr lang="ru-RU" sz="4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Повторение - мать учения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) 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sz="4800" dirty="0">
                <a:latin typeface="Arial Black" pitchFamily="34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97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3.Категория падежа 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casus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):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43050"/>
            <a:ext cx="8929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No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minativus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- именительный </a:t>
            </a:r>
          </a:p>
          <a:p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500306"/>
            <a:ext cx="7572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Genitivus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- родительный 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86124"/>
            <a:ext cx="57150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Dativus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- дательный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143380"/>
            <a:ext cx="69294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Accusativus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- винительный 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072074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Ablativus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- творительный, предложный 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642918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4.Категория склонения (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declinatio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):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14488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C00000"/>
                </a:solidFill>
                <a:latin typeface="Arial Black" pitchFamily="34" charset="0"/>
              </a:rPr>
              <a:t>N</a:t>
            </a:r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/</a:t>
            </a:r>
            <a:r>
              <a:rPr lang="en-US" sz="4800" dirty="0" smtClean="0">
                <a:solidFill>
                  <a:srgbClr val="C00000"/>
                </a:solidFill>
                <a:latin typeface="Arial Black" pitchFamily="34" charset="0"/>
              </a:rPr>
              <a:t>B</a:t>
            </a:r>
            <a:r>
              <a:rPr lang="ru-RU" dirty="0" smtClean="0"/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Склонение существительного определяется по окончанию  родительного падежа единственного числа.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622173"/>
              </p:ext>
            </p:extLst>
          </p:nvPr>
        </p:nvGraphicFramePr>
        <p:xfrm>
          <a:off x="0" y="0"/>
          <a:ext cx="9144000" cy="7244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842"/>
                <a:gridCol w="4679158"/>
              </a:tblGrid>
              <a:tr h="16346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Склонение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Окончание </a:t>
                      </a:r>
                    </a:p>
                    <a:p>
                      <a:pPr algn="ctr"/>
                      <a:r>
                        <a:rPr lang="en-US" sz="3200" dirty="0" smtClean="0"/>
                        <a:t>G</a:t>
                      </a:r>
                      <a:r>
                        <a:rPr lang="ru-RU" sz="3200" dirty="0" err="1" smtClean="0"/>
                        <a:t>en</a:t>
                      </a:r>
                      <a:r>
                        <a:rPr lang="ru-RU" sz="3200" dirty="0" smtClean="0"/>
                        <a:t>. </a:t>
                      </a:r>
                      <a:r>
                        <a:rPr lang="en-US" sz="3200" dirty="0" smtClean="0"/>
                        <a:t>Sing.</a:t>
                      </a:r>
                      <a:endParaRPr lang="ru-RU" sz="3200" dirty="0" smtClean="0"/>
                    </a:p>
                  </a:txBody>
                  <a:tcPr/>
                </a:tc>
              </a:tr>
              <a:tr h="1167765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1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1" dirty="0" err="1" smtClean="0">
                          <a:solidFill>
                            <a:srgbClr val="FF0000"/>
                          </a:solidFill>
                        </a:rPr>
                        <a:t>ae</a:t>
                      </a:r>
                      <a:endParaRPr lang="ru-RU" sz="4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sz="4800" dirty="0"/>
                    </a:p>
                  </a:txBody>
                  <a:tcPr/>
                </a:tc>
              </a:tr>
              <a:tr h="831063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 err="1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sz="4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31063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 smtClean="0">
                          <a:solidFill>
                            <a:srgbClr val="FF0000"/>
                          </a:solidFill>
                        </a:rPr>
                        <a:t>is</a:t>
                      </a:r>
                      <a:endParaRPr lang="ru-RU" sz="4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31063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4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 smtClean="0">
                          <a:solidFill>
                            <a:srgbClr val="FF0000"/>
                          </a:solidFill>
                        </a:rPr>
                        <a:t>us</a:t>
                      </a:r>
                      <a:endParaRPr lang="ru-RU" sz="4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56239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/>
                        <a:t>5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1" dirty="0" err="1" smtClean="0">
                          <a:solidFill>
                            <a:srgbClr val="FF0000"/>
                          </a:solidFill>
                        </a:rPr>
                        <a:t>ei</a:t>
                      </a:r>
                      <a:endParaRPr lang="ru-RU" sz="4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r"/>
                      <a:r>
                        <a:rPr lang="ru-RU" sz="24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hlinkClick r:id="rId3" action="ppaction://hlinksldjump"/>
                        </a:rPr>
                        <a:t>План</a:t>
                      </a:r>
                      <a:endParaRPr lang="ru-RU" sz="24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5.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Словарная форма имени существительного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928802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Каждое существительное в словаре приводится </a:t>
            </a:r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в двух падежах</a:t>
            </a:r>
            <a:r>
              <a:rPr lang="ru-RU" sz="3200" dirty="0" smtClean="0">
                <a:latin typeface="Arial Black" pitchFamily="34" charset="0"/>
              </a:rPr>
              <a:t>: в </a:t>
            </a:r>
            <a:r>
              <a:rPr lang="ru-RU" sz="3200" dirty="0" err="1" smtClean="0">
                <a:latin typeface="Arial Black" pitchFamily="34" charset="0"/>
              </a:rPr>
              <a:t>Nom</a:t>
            </a:r>
            <a:r>
              <a:rPr lang="ru-RU" sz="3200" dirty="0" smtClean="0">
                <a:latin typeface="Arial Black" pitchFamily="34" charset="0"/>
              </a:rPr>
              <a:t>. и </a:t>
            </a:r>
            <a:r>
              <a:rPr lang="en-US" sz="3200" dirty="0" smtClean="0">
                <a:latin typeface="Arial Black" pitchFamily="34" charset="0"/>
              </a:rPr>
              <a:t>Gen</a:t>
            </a:r>
            <a:r>
              <a:rPr lang="ru-RU" sz="3200" dirty="0" smtClean="0">
                <a:latin typeface="Arial Black" pitchFamily="34" charset="0"/>
              </a:rPr>
              <a:t>. </a:t>
            </a:r>
            <a:r>
              <a:rPr lang="en-US" sz="3200" dirty="0" smtClean="0">
                <a:latin typeface="Arial Black" pitchFamily="34" charset="0"/>
              </a:rPr>
              <a:t>Sing</a:t>
            </a:r>
            <a:r>
              <a:rPr lang="ru-RU" sz="3200" dirty="0" smtClean="0">
                <a:latin typeface="Arial Black" pitchFamily="34" charset="0"/>
              </a:rPr>
              <a:t>. </a:t>
            </a:r>
          </a:p>
          <a:p>
            <a:r>
              <a:rPr lang="ru-RU" sz="3200" dirty="0" smtClean="0">
                <a:latin typeface="Arial Black" pitchFamily="34" charset="0"/>
              </a:rPr>
              <a:t>Родительный падеж указывается не полностью, а только окончание, чтобы определить склонение данного существительного, далее род сущ.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Например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ru-RU" sz="3200" dirty="0" err="1" smtClean="0">
                <a:latin typeface="Arial Black" pitchFamily="34" charset="0"/>
              </a:rPr>
              <a:t>cranium</a:t>
            </a:r>
            <a:r>
              <a:rPr lang="ru-RU" sz="3200" dirty="0" smtClean="0">
                <a:latin typeface="Arial Black" pitchFamily="34" charset="0"/>
              </a:rPr>
              <a:t>, i, n – череп.</a:t>
            </a:r>
          </a:p>
          <a:p>
            <a:pPr algn="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  <a:hlinkClick r:id="rId2" action="ppaction://hlinksldjump"/>
              </a:rPr>
              <a:t>План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2918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Имя существительное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первого склонения 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85992"/>
            <a:ext cx="9144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Black" pitchFamily="34" charset="0"/>
              </a:rPr>
              <a:t>имена существительные 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женского рода</a:t>
            </a:r>
            <a:r>
              <a:rPr lang="ru-RU" sz="3200" b="1" dirty="0" smtClean="0">
                <a:latin typeface="Arial Black" pitchFamily="34" charset="0"/>
              </a:rPr>
              <a:t>, которые в </a:t>
            </a:r>
            <a:r>
              <a:rPr lang="ru-RU" sz="3200" b="1" dirty="0" err="1" smtClean="0">
                <a:latin typeface="Arial Black" pitchFamily="34" charset="0"/>
              </a:rPr>
              <a:t>Nom</a:t>
            </a:r>
            <a:r>
              <a:rPr lang="ru-RU" sz="3200" b="1" dirty="0" smtClean="0">
                <a:latin typeface="Arial Black" pitchFamily="34" charset="0"/>
              </a:rPr>
              <a:t>. </a:t>
            </a:r>
            <a:r>
              <a:rPr lang="en-US" sz="3200" b="1" dirty="0" smtClean="0">
                <a:latin typeface="Arial Black" pitchFamily="34" charset="0"/>
              </a:rPr>
              <a:t>Sing</a:t>
            </a:r>
            <a:r>
              <a:rPr lang="ru-RU" sz="3200" b="1" dirty="0" smtClean="0">
                <a:latin typeface="Arial Black" pitchFamily="34" charset="0"/>
              </a:rPr>
              <a:t>.  имеют окончание – 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sz="3200" b="1" dirty="0" smtClean="0">
                <a:latin typeface="Arial Black" pitchFamily="34" charset="0"/>
              </a:rPr>
              <a:t>, а в </a:t>
            </a:r>
            <a:r>
              <a:rPr lang="ru-RU" sz="3200" b="1" dirty="0" err="1" smtClean="0">
                <a:latin typeface="Arial Black" pitchFamily="34" charset="0"/>
              </a:rPr>
              <a:t>Gen</a:t>
            </a:r>
            <a:r>
              <a:rPr lang="ru-RU" sz="3200" b="1" dirty="0" smtClean="0">
                <a:latin typeface="Arial Black" pitchFamily="34" charset="0"/>
              </a:rPr>
              <a:t>. </a:t>
            </a:r>
            <a:r>
              <a:rPr lang="en-US" sz="3200" b="1" dirty="0" smtClean="0">
                <a:latin typeface="Arial Black" pitchFamily="34" charset="0"/>
              </a:rPr>
              <a:t>Sing</a:t>
            </a:r>
            <a:r>
              <a:rPr lang="ru-RU" sz="3200" b="1" dirty="0" smtClean="0">
                <a:latin typeface="Arial Black" pitchFamily="34" charset="0"/>
              </a:rPr>
              <a:t>. – </a:t>
            </a:r>
            <a:r>
              <a:rPr lang="en-US" sz="3200" b="1" dirty="0" err="1" smtClean="0">
                <a:solidFill>
                  <a:srgbClr val="FF0000"/>
                </a:solidFill>
                <a:latin typeface="Arial Black" pitchFamily="34" charset="0"/>
              </a:rPr>
              <a:t>ae</a:t>
            </a:r>
            <a:r>
              <a:rPr lang="ru-RU" sz="3200" b="1" dirty="0" smtClean="0">
                <a:latin typeface="Arial Black" pitchFamily="34" charset="0"/>
              </a:rPr>
              <a:t>. 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32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Например,</a:t>
            </a:r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costa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err="1" smtClean="0">
                <a:latin typeface="Arial Black" pitchFamily="34" charset="0"/>
              </a:rPr>
              <a:t>ae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smtClean="0">
                <a:latin typeface="Arial Black" pitchFamily="34" charset="0"/>
              </a:rPr>
              <a:t>f</a:t>
            </a:r>
            <a:r>
              <a:rPr lang="ru-RU" sz="3200" dirty="0" smtClean="0">
                <a:latin typeface="Arial Black" pitchFamily="34" charset="0"/>
              </a:rPr>
              <a:t> – ребро.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Падежные окончания 1</a:t>
            </a:r>
            <a:r>
              <a:rPr lang="ru-RU" sz="3200" b="1" baseline="300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ого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склонения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164305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213011"/>
              </p:ext>
            </p:extLst>
          </p:nvPr>
        </p:nvGraphicFramePr>
        <p:xfrm>
          <a:off x="0" y="1428736"/>
          <a:ext cx="9144000" cy="5429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Casus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 Sing.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 err="1">
                          <a:latin typeface="Times New Roman"/>
                          <a:ea typeface="Times New Roman"/>
                          <a:cs typeface="Times New Roman"/>
                        </a:rPr>
                        <a:t>Plur</a:t>
                      </a: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Nom.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-ae</a:t>
                      </a:r>
                      <a:endParaRPr lang="ru-RU" sz="44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Gen</a:t>
                      </a:r>
                      <a:r>
                        <a:rPr lang="ru-RU" sz="44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4400" b="1" dirty="0" err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ae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-arum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Dat.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4400" b="1" dirty="0" err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ae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-is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latin typeface="Times New Roman"/>
                          <a:ea typeface="Times New Roman"/>
                          <a:cs typeface="Times New Roman"/>
                        </a:rPr>
                        <a:t>Acc.</a:t>
                      </a:r>
                      <a:endParaRPr lang="ru-RU" sz="4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-am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-as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latin typeface="Times New Roman"/>
                          <a:ea typeface="Times New Roman"/>
                          <a:cs typeface="Times New Roman"/>
                        </a:rPr>
                        <a:t>Abl.</a:t>
                      </a:r>
                      <a:endParaRPr lang="ru-RU" sz="4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-a</a:t>
                      </a:r>
                      <a:endParaRPr lang="ru-RU" sz="44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en-US" sz="4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-is</a:t>
                      </a:r>
                      <a:r>
                        <a:rPr lang="ru-RU" sz="4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4400" b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400" b="1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  <a:hlinkClick r:id="rId2" action="ppaction://hlinksldjump"/>
                        </a:rPr>
                        <a:t>Пл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j-lt"/>
                          <a:ea typeface="Times New Roman"/>
                          <a:cs typeface="Times New Roman"/>
                          <a:hlinkClick r:id="rId2" action="ppaction://hlinksldjump"/>
                        </a:rPr>
                        <a:t>ан</a:t>
                      </a:r>
                      <a:endParaRPr lang="ru-RU" sz="24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Имя существительное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второго склонения</a:t>
            </a:r>
            <a:endParaRPr lang="ru-RU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57364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имена существительные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мужского</a:t>
            </a:r>
            <a:r>
              <a:rPr lang="ru-RU" sz="3200" dirty="0" smtClean="0">
                <a:latin typeface="Arial Black" pitchFamily="34" charset="0"/>
              </a:rPr>
              <a:t> и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среднего</a:t>
            </a:r>
            <a:r>
              <a:rPr lang="ru-RU" sz="3200" dirty="0" smtClean="0">
                <a:latin typeface="Arial Black" pitchFamily="34" charset="0"/>
              </a:rPr>
              <a:t> родов, которые в </a:t>
            </a:r>
            <a:r>
              <a:rPr lang="ru-RU" sz="3200" dirty="0" err="1" smtClean="0">
                <a:latin typeface="Arial Black" pitchFamily="34" charset="0"/>
              </a:rPr>
              <a:t>Nom</a:t>
            </a:r>
            <a:r>
              <a:rPr lang="ru-RU" sz="3200" dirty="0" smtClean="0">
                <a:latin typeface="Arial Black" pitchFamily="34" charset="0"/>
              </a:rPr>
              <a:t>. </a:t>
            </a:r>
            <a:r>
              <a:rPr lang="en-US" sz="3200" dirty="0" smtClean="0">
                <a:latin typeface="Arial Black" pitchFamily="34" charset="0"/>
              </a:rPr>
              <a:t>Sing</a:t>
            </a:r>
            <a:r>
              <a:rPr lang="ru-RU" sz="3200" dirty="0" smtClean="0">
                <a:latin typeface="Arial Black" pitchFamily="34" charset="0"/>
              </a:rPr>
              <a:t>.  имеют окончания: сущ.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м.р.</a:t>
            </a:r>
            <a:r>
              <a:rPr lang="ru-RU" sz="3200" dirty="0" smtClean="0">
                <a:latin typeface="Arial Black" pitchFamily="34" charset="0"/>
              </a:rPr>
              <a:t>  – 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us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Arial Black" pitchFamily="34" charset="0"/>
              </a:rPr>
              <a:t>er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ср. р.</a:t>
            </a:r>
            <a:r>
              <a:rPr lang="ru-RU" sz="3200" dirty="0" smtClean="0">
                <a:latin typeface="Arial Black" pitchFamily="34" charset="0"/>
              </a:rPr>
              <a:t> – </a:t>
            </a:r>
            <a:r>
              <a:rPr lang="en-US" sz="3200" dirty="0" smtClean="0">
                <a:solidFill>
                  <a:srgbClr val="FF0000"/>
                </a:solidFill>
                <a:latin typeface="Arial Black" pitchFamily="34" charset="0"/>
              </a:rPr>
              <a:t>um</a:t>
            </a:r>
            <a:r>
              <a:rPr lang="ru-RU" sz="3200" dirty="0" smtClean="0">
                <a:latin typeface="Arial Black" pitchFamily="34" charset="0"/>
              </a:rPr>
              <a:t>,  а в </a:t>
            </a:r>
            <a:r>
              <a:rPr lang="en-US" sz="3200" dirty="0" smtClean="0">
                <a:latin typeface="Arial Black" pitchFamily="34" charset="0"/>
              </a:rPr>
              <a:t>Gen</a:t>
            </a:r>
            <a:r>
              <a:rPr lang="ru-RU" sz="3200" dirty="0" smtClean="0">
                <a:latin typeface="Arial Black" pitchFamily="34" charset="0"/>
              </a:rPr>
              <a:t>. </a:t>
            </a:r>
            <a:r>
              <a:rPr lang="en-US" sz="3200" dirty="0" smtClean="0">
                <a:latin typeface="Arial Black" pitchFamily="34" charset="0"/>
              </a:rPr>
              <a:t>Sing</a:t>
            </a:r>
            <a:r>
              <a:rPr lang="ru-RU" sz="3200" dirty="0" smtClean="0">
                <a:latin typeface="Arial Black" pitchFamily="34" charset="0"/>
              </a:rPr>
              <a:t>. – </a:t>
            </a:r>
            <a:r>
              <a:rPr lang="en-US" sz="3200" dirty="0" err="1" smtClean="0">
                <a:solidFill>
                  <a:srgbClr val="FF0000"/>
                </a:solidFill>
                <a:latin typeface="Arial Black" pitchFamily="34" charset="0"/>
              </a:rPr>
              <a:t>i</a:t>
            </a:r>
            <a:r>
              <a:rPr lang="ru-RU" sz="3200" dirty="0" smtClean="0">
                <a:latin typeface="Arial Black" pitchFamily="34" charset="0"/>
              </a:rPr>
              <a:t>. </a:t>
            </a:r>
          </a:p>
          <a:p>
            <a:endParaRPr lang="ru-RU" sz="3200" dirty="0" smtClean="0">
              <a:latin typeface="Arial Black" pitchFamily="34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Arial Black" pitchFamily="34" charset="0"/>
              </a:rPr>
              <a:t>Например,</a:t>
            </a:r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musculus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err="1" smtClean="0">
                <a:latin typeface="Arial Black" pitchFamily="34" charset="0"/>
              </a:rPr>
              <a:t>i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smtClean="0">
                <a:latin typeface="Arial Black" pitchFamily="34" charset="0"/>
              </a:rPr>
              <a:t>m</a:t>
            </a:r>
            <a:r>
              <a:rPr lang="ru-RU" sz="3200" dirty="0" smtClean="0">
                <a:latin typeface="Arial Black" pitchFamily="34" charset="0"/>
              </a:rPr>
              <a:t> –мышца; </a:t>
            </a:r>
            <a:r>
              <a:rPr lang="en-US" sz="3200" dirty="0" smtClean="0">
                <a:latin typeface="Arial Black" pitchFamily="34" charset="0"/>
              </a:rPr>
              <a:t>magister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smtClean="0">
                <a:latin typeface="Arial Black" pitchFamily="34" charset="0"/>
              </a:rPr>
              <a:t>tri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smtClean="0">
                <a:latin typeface="Arial Black" pitchFamily="34" charset="0"/>
              </a:rPr>
              <a:t>m</a:t>
            </a:r>
            <a:r>
              <a:rPr lang="ru-RU" sz="3200" dirty="0" smtClean="0">
                <a:latin typeface="Arial Black" pitchFamily="34" charset="0"/>
              </a:rPr>
              <a:t> – учитель; </a:t>
            </a:r>
            <a:r>
              <a:rPr lang="en-US" sz="3200" dirty="0" err="1" smtClean="0">
                <a:latin typeface="Arial Black" pitchFamily="34" charset="0"/>
              </a:rPr>
              <a:t>oleum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err="1" smtClean="0">
                <a:latin typeface="Arial Black" pitchFamily="34" charset="0"/>
              </a:rPr>
              <a:t>i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en-US" sz="3200" dirty="0" smtClean="0">
                <a:latin typeface="Arial Black" pitchFamily="34" charset="0"/>
              </a:rPr>
              <a:t>n</a:t>
            </a:r>
            <a:r>
              <a:rPr lang="ru-RU" sz="3200" dirty="0" smtClean="0">
                <a:latin typeface="Arial Black" pitchFamily="34" charset="0"/>
              </a:rPr>
              <a:t> – масло.</a:t>
            </a:r>
          </a:p>
          <a:p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Падежные окончания 2</a:t>
            </a:r>
            <a:r>
              <a:rPr lang="ru-RU" sz="3200" b="1" baseline="300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ого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склонения.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0"/>
          <a:ext cx="9144000" cy="510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1524000"/>
                <a:gridCol w="1524000"/>
                <a:gridCol w="1524000"/>
                <a:gridCol w="1524000"/>
              </a:tblGrid>
              <a:tr h="72911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Casus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3200" dirty="0">
                          <a:latin typeface="Times New Roman"/>
                          <a:ea typeface="Times New Roman"/>
                          <a:cs typeface="Times New Roman"/>
                        </a:rPr>
                        <a:t>Sing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latin typeface="Times New Roman"/>
                          <a:ea typeface="Times New Roman"/>
                          <a:cs typeface="Times New Roman"/>
                        </a:rPr>
                        <a:t>Plur</a:t>
                      </a: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91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Nom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us, 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er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um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Gen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orum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orum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Dat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is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is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  <a:cs typeface="Times New Roman"/>
                        </a:rPr>
                        <a:t>Acc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um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um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os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9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Abl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is</a:t>
                      </a:r>
                      <a:endParaRPr lang="ru-RU" sz="360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3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is</a:t>
                      </a:r>
                      <a:endParaRPr lang="ru-RU" sz="3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701381" y="638132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 action="ppaction://hlinksldjump"/>
              </a:rPr>
              <a:t>План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latin typeface="Arial Black" pitchFamily="34" charset="0"/>
            </a:endParaRPr>
          </a:p>
          <a:p>
            <a:pPr algn="ctr"/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Nulla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dies sine </a:t>
            </a:r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linea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</a:p>
          <a:p>
            <a:pPr algn="ctr"/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Ни 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одного дня без занятий </a:t>
            </a:r>
            <a:endParaRPr lang="ru-RU" sz="48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буквально: ни одного дня без чёрточки)</a:t>
            </a:r>
          </a:p>
        </p:txBody>
      </p:sp>
    </p:spTree>
    <p:extLst>
      <p:ext uri="{BB962C8B-B14F-4D97-AF65-F5344CB8AC3E}">
        <p14:creationId xmlns:p14="http://schemas.microsoft.com/office/powerpoint/2010/main" val="4322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332656"/>
            <a:ext cx="8928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483049"/>
              </p:ext>
            </p:extLst>
          </p:nvPr>
        </p:nvGraphicFramePr>
        <p:xfrm>
          <a:off x="251520" y="2276872"/>
          <a:ext cx="8640960" cy="3406140"/>
        </p:xfrm>
        <a:graphic>
          <a:graphicData uri="http://schemas.openxmlformats.org/drawingml/2006/table">
            <a:tbl>
              <a:tblPr firstRow="1" firstCol="1" bandRow="1"/>
              <a:tblGrid>
                <a:gridCol w="4320480"/>
                <a:gridCol w="4320480"/>
              </a:tblGrid>
              <a:tr h="29523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bacca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ae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 II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arcus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us –  III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calor,oris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III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papilla,ae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IV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os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oris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V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ductus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us - </a:t>
                      </a:r>
                      <a:r>
                        <a:rPr lang="en-US" sz="2800" dirty="0" smtClean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caries,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ei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I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duodenum,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II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femina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ae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I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contusio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onis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 – V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genu, us – IV 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smtClean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prolapsus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, us – II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rabies, </a:t>
                      </a:r>
                      <a:r>
                        <a:rPr lang="en-US" sz="2800" dirty="0" err="1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ei</a:t>
                      </a:r>
                      <a:r>
                        <a:rPr lang="en-US" sz="2800" dirty="0">
                          <a:effectLst/>
                          <a:latin typeface="Arial Black" pitchFamily="34" charset="0"/>
                          <a:ea typeface="Times New Roman"/>
                          <a:cs typeface="Times New Roman"/>
                        </a:rPr>
                        <a:t>- III</a:t>
                      </a:r>
                      <a:endParaRPr lang="ru-RU" sz="2800" dirty="0"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092" y="404664"/>
            <a:ext cx="900607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Найдите ошибки в определении склонения существительных, укажите правильное склонение, объясните: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85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30000"/>
                <a:lumOff val="70000"/>
                <a:alpha val="74000"/>
              </a:schemeClr>
            </a:gs>
            <a:gs pos="35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48680"/>
            <a:ext cx="87849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Прочитать слова, объяснить произношение выделенных букв:</a:t>
            </a:r>
          </a:p>
          <a:p>
            <a:pPr algn="ctr"/>
            <a:endParaRPr lang="ru-RU" sz="28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pPr algn="just"/>
            <a:r>
              <a:rPr lang="en-US" sz="3600" dirty="0" err="1" smtClean="0">
                <a:latin typeface="Arial Black" pitchFamily="34" charset="0"/>
              </a:rPr>
              <a:t>A</a:t>
            </a:r>
            <a:r>
              <a:rPr lang="en-US" sz="3600" b="1" dirty="0" err="1" smtClean="0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 err="1" smtClean="0">
                <a:latin typeface="Arial Black" pitchFamily="34" charset="0"/>
              </a:rPr>
              <a:t>idum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>
                <a:latin typeface="Arial Black" pitchFamily="34" charset="0"/>
              </a:rPr>
              <a:t>ort</a:t>
            </a:r>
            <a:r>
              <a:rPr lang="en-US" sz="3600" dirty="0">
                <a:solidFill>
                  <a:srgbClr val="C00000"/>
                </a:solidFill>
                <a:latin typeface="Arial Black" pitchFamily="34" charset="0"/>
              </a:rPr>
              <a:t>ex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o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xy</a:t>
            </a:r>
            <a:r>
              <a:rPr lang="en-US" sz="3600" dirty="0" err="1">
                <a:latin typeface="Arial Black" pitchFamily="34" charset="0"/>
              </a:rPr>
              <a:t>dum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so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l</a:t>
            </a:r>
            <a:r>
              <a:rPr lang="en-US" sz="3600" dirty="0" err="1">
                <a:latin typeface="Arial Black" pitchFamily="34" charset="0"/>
              </a:rPr>
              <a:t>u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ti</a:t>
            </a:r>
            <a:r>
              <a:rPr lang="en-US" sz="3600" dirty="0" err="1">
                <a:latin typeface="Arial Black" pitchFamily="34" charset="0"/>
              </a:rPr>
              <a:t>o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ch</a:t>
            </a:r>
            <a:r>
              <a:rPr lang="en-US" sz="3600" dirty="0" err="1">
                <a:latin typeface="Arial Black" pitchFamily="34" charset="0"/>
              </a:rPr>
              <a:t>irurgus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sterili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s</a:t>
            </a:r>
            <a:r>
              <a:rPr lang="en-US" sz="3600" dirty="0" err="1">
                <a:latin typeface="Arial Black" pitchFamily="34" charset="0"/>
              </a:rPr>
              <a:t>are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au</a:t>
            </a:r>
            <a:r>
              <a:rPr lang="en-US" sz="3600" dirty="0" err="1">
                <a:latin typeface="Arial Black" pitchFamily="34" charset="0"/>
              </a:rPr>
              <a:t>dire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ph</a:t>
            </a:r>
            <a:r>
              <a:rPr lang="en-US" sz="3600" dirty="0" err="1">
                <a:latin typeface="Arial Black" pitchFamily="34" charset="0"/>
              </a:rPr>
              <a:t>arma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 err="1">
                <a:latin typeface="Arial Black" pitchFamily="34" charset="0"/>
              </a:rPr>
              <a:t>on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Z</a:t>
            </a:r>
            <a:r>
              <a:rPr lang="en-US" sz="3600" dirty="0" err="1">
                <a:latin typeface="Arial Black" pitchFamily="34" charset="0"/>
              </a:rPr>
              <a:t>in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 err="1">
                <a:latin typeface="Arial Black" pitchFamily="34" charset="0"/>
              </a:rPr>
              <a:t>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 smtClean="0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 err="1" smtClean="0">
                <a:latin typeface="Arial Black" pitchFamily="34" charset="0"/>
              </a:rPr>
              <a:t>ombus</a:t>
            </a:r>
            <a:r>
              <a:rPr lang="en-US" sz="3600" dirty="0" err="1" smtClean="0">
                <a:solidFill>
                  <a:srgbClr val="C00000"/>
                </a:solidFill>
                <a:latin typeface="Arial Black" pitchFamily="34" charset="0"/>
              </a:rPr>
              <a:t>ti</a:t>
            </a:r>
            <a:r>
              <a:rPr lang="en-US" sz="3600" dirty="0" err="1" smtClean="0">
                <a:latin typeface="Arial Black" pitchFamily="34" charset="0"/>
              </a:rPr>
              <a:t>o</a:t>
            </a:r>
            <a:r>
              <a:rPr lang="en-US" sz="3600" dirty="0" smtClean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c</a:t>
            </a:r>
            <a:r>
              <a:rPr lang="en-US" sz="3600" dirty="0" err="1">
                <a:latin typeface="Arial Black" pitchFamily="34" charset="0"/>
              </a:rPr>
              <a:t>a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l</a:t>
            </a:r>
            <a:r>
              <a:rPr lang="en-US" sz="3600" dirty="0" err="1">
                <a:latin typeface="Arial Black" pitchFamily="34" charset="0"/>
              </a:rPr>
              <a:t>or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oes</a:t>
            </a:r>
            <a:r>
              <a:rPr lang="en-US" sz="3600" dirty="0" err="1">
                <a:latin typeface="Arial Black" pitchFamily="34" charset="0"/>
              </a:rPr>
              <a:t>o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ph</a:t>
            </a:r>
            <a:r>
              <a:rPr lang="en-US" sz="3600" dirty="0" err="1">
                <a:latin typeface="Arial Black" pitchFamily="34" charset="0"/>
              </a:rPr>
              <a:t>agus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hae</a:t>
            </a:r>
            <a:r>
              <a:rPr lang="en-US" sz="3600" dirty="0" err="1">
                <a:latin typeface="Arial Black" pitchFamily="34" charset="0"/>
              </a:rPr>
              <a:t>mo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s</a:t>
            </a:r>
            <a:r>
              <a:rPr lang="en-US" sz="3600" dirty="0" err="1">
                <a:latin typeface="Arial Black" pitchFamily="34" charset="0"/>
              </a:rPr>
              <a:t>ta</a:t>
            </a:r>
            <a:r>
              <a:rPr lang="en-US" sz="3600" dirty="0" err="1">
                <a:solidFill>
                  <a:srgbClr val="C00000"/>
                </a:solidFill>
                <a:latin typeface="Arial Black" pitchFamily="34" charset="0"/>
              </a:rPr>
              <a:t>tic</a:t>
            </a:r>
            <a:r>
              <a:rPr lang="en-US" sz="3600" dirty="0" err="1">
                <a:latin typeface="Arial Black" pitchFamily="34" charset="0"/>
              </a:rPr>
              <a:t>a</a:t>
            </a:r>
            <a:r>
              <a:rPr lang="en-US" sz="3600" dirty="0">
                <a:latin typeface="Arial Black" pitchFamily="34" charset="0"/>
              </a:rPr>
              <a:t>.</a:t>
            </a:r>
            <a:endParaRPr lang="ru-RU" sz="3600" dirty="0">
              <a:latin typeface="Arial Black" pitchFamily="34" charset="0"/>
            </a:endParaRPr>
          </a:p>
          <a:p>
            <a:pPr algn="just"/>
            <a:endParaRPr lang="ru-RU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25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9269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СПАСИБО </a:t>
            </a:r>
          </a:p>
          <a:p>
            <a:pPr algn="ctr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ЗА ВНИМАНИЕ!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2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30000"/>
                <a:lumOff val="70000"/>
                <a:alpha val="74000"/>
              </a:schemeClr>
            </a:gs>
            <a:gs pos="35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620688"/>
            <a:ext cx="910850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Поставить ударение в словах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:</a:t>
            </a:r>
          </a:p>
          <a:p>
            <a:pPr algn="ctr"/>
            <a:endParaRPr lang="ru-RU" sz="32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en-US" sz="3600" dirty="0" err="1">
                <a:latin typeface="Arial Black" pitchFamily="34" charset="0"/>
              </a:rPr>
              <a:t>Sippositorium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linimentum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curatio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 smtClean="0">
                <a:latin typeface="Arial Black" pitchFamily="34" charset="0"/>
              </a:rPr>
              <a:t>medicamentum</a:t>
            </a:r>
            <a:r>
              <a:rPr lang="en-US" sz="3600" dirty="0" smtClean="0">
                <a:latin typeface="Arial Black" pitchFamily="34" charset="0"/>
              </a:rPr>
              <a:t>,</a:t>
            </a:r>
            <a:r>
              <a:rPr lang="ru-RU" sz="3600" dirty="0" smtClean="0">
                <a:latin typeface="Arial Black" pitchFamily="34" charset="0"/>
              </a:rPr>
              <a:t> </a:t>
            </a:r>
            <a:r>
              <a:rPr lang="en-US" sz="3600" dirty="0" smtClean="0">
                <a:latin typeface="Arial Black" pitchFamily="34" charset="0"/>
              </a:rPr>
              <a:t>scabies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remedium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emplastrum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clavicula</a:t>
            </a:r>
            <a:r>
              <a:rPr lang="en-US" sz="3600" dirty="0">
                <a:latin typeface="Arial Black" pitchFamily="34" charset="0"/>
              </a:rPr>
              <a:t>, </a:t>
            </a:r>
            <a:r>
              <a:rPr lang="en-US" sz="3600" dirty="0" err="1">
                <a:latin typeface="Arial Black" pitchFamily="34" charset="0"/>
              </a:rPr>
              <a:t>occipitalis</a:t>
            </a:r>
            <a:r>
              <a:rPr lang="en-US" sz="3600" dirty="0">
                <a:latin typeface="Arial Black" pitchFamily="34" charset="0"/>
              </a:rPr>
              <a:t>, vertebrae, hypertonia, </a:t>
            </a:r>
            <a:r>
              <a:rPr lang="en-US" sz="3600" dirty="0" err="1">
                <a:latin typeface="Arial Black" pitchFamily="34" charset="0"/>
              </a:rPr>
              <a:t>columna</a:t>
            </a:r>
            <a:r>
              <a:rPr lang="en-US" sz="3600" dirty="0">
                <a:latin typeface="Arial Black" pitchFamily="34" charset="0"/>
              </a:rPr>
              <a:t> </a:t>
            </a:r>
            <a:r>
              <a:rPr lang="en-US" sz="3600" dirty="0" err="1">
                <a:latin typeface="Arial Black" pitchFamily="34" charset="0"/>
              </a:rPr>
              <a:t>vertebralis</a:t>
            </a:r>
            <a:r>
              <a:rPr lang="en-US" sz="3600" dirty="0">
                <a:latin typeface="Arial Black" pitchFamily="34" charset="0"/>
              </a:rPr>
              <a:t>.</a:t>
            </a:r>
            <a:endParaRPr lang="ru-RU" sz="3600" dirty="0">
              <a:latin typeface="Arial Black" pitchFamily="34" charset="0"/>
            </a:endParaRPr>
          </a:p>
          <a:p>
            <a:r>
              <a:rPr lang="en-US" sz="3600" dirty="0">
                <a:latin typeface="Arial Black" pitchFamily="34" charset="0"/>
              </a:rPr>
              <a:t> </a:t>
            </a:r>
            <a:endParaRPr lang="ru-RU" sz="3600" dirty="0">
              <a:latin typeface="Arial Black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2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34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35000">
              <a:schemeClr val="accent2">
                <a:lumMod val="40000"/>
                <a:lumOff val="60000"/>
                <a:alpha val="99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76672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>
              <a:latin typeface="Arial Black" pitchFamily="34" charset="0"/>
            </a:endParaRPr>
          </a:p>
          <a:p>
            <a:pPr algn="ctr"/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endParaRPr lang="ru-RU" sz="48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Scientia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potentia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est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</a:p>
          <a:p>
            <a:pPr algn="ctr"/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(Знание 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–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сила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2061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chemeClr val="accent2">
                <a:lumMod val="40000"/>
                <a:lumOff val="60000"/>
                <a:alpha val="33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ИМЯ СУЩЕСТВИТЕЛЬНОЕ</a:t>
            </a:r>
          </a:p>
          <a:p>
            <a:pPr algn="ctr"/>
            <a:endParaRPr lang="ru-RU" sz="5400" dirty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(</a:t>
            </a:r>
            <a:r>
              <a:rPr lang="en-US" sz="5400" b="1" dirty="0" smtClean="0">
                <a:solidFill>
                  <a:srgbClr val="C00000"/>
                </a:solidFill>
                <a:latin typeface="Georgia" pitchFamily="18" charset="0"/>
              </a:rPr>
              <a:t>NOMEN</a:t>
            </a: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Georgia" pitchFamily="18" charset="0"/>
              </a:rPr>
              <a:t>SUBSTANTIVUM)</a:t>
            </a:r>
            <a:r>
              <a:rPr lang="ru-RU" sz="5400" b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415">
              <a:schemeClr val="accent1">
                <a:lumMod val="25000"/>
                <a:lumOff val="75000"/>
                <a:alpha val="52000"/>
              </a:schemeClr>
            </a:gs>
            <a:gs pos="0">
              <a:schemeClr val="accent1">
                <a:lumMod val="40000"/>
                <a:lumOff val="60000"/>
              </a:schemeClr>
            </a:gs>
            <a:gs pos="35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Arial Black" pitchFamily="34" charset="0"/>
              </a:rPr>
              <a:t>План изучения 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темы:</a:t>
            </a:r>
          </a:p>
          <a:p>
            <a:pPr algn="ctr"/>
            <a:endParaRPr lang="en-US" sz="28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2400" dirty="0" smtClean="0">
                <a:latin typeface="Arial Black" pitchFamily="34" charset="0"/>
              </a:rPr>
              <a:t>1.</a:t>
            </a:r>
            <a:r>
              <a:rPr lang="ru-RU" sz="2400" dirty="0" smtClean="0">
                <a:latin typeface="Arial Black" pitchFamily="34" charset="0"/>
              </a:rPr>
              <a:t> Грамматические </a:t>
            </a:r>
            <a:r>
              <a:rPr lang="ru-RU" sz="2400" dirty="0">
                <a:latin typeface="Arial Black" pitchFamily="34" charset="0"/>
              </a:rPr>
              <a:t>категории имени существительного латинского языка:</a:t>
            </a:r>
          </a:p>
          <a:p>
            <a:r>
              <a:rPr lang="ru-RU" sz="2400" dirty="0" smtClean="0">
                <a:latin typeface="Arial Black" pitchFamily="34" charset="0"/>
              </a:rPr>
              <a:t>     -</a:t>
            </a:r>
            <a:r>
              <a:rPr lang="ru-RU" sz="2400" dirty="0">
                <a:latin typeface="Arial Black" pitchFamily="34" charset="0"/>
              </a:rPr>
              <a:t>категория рода;</a:t>
            </a:r>
          </a:p>
          <a:p>
            <a:r>
              <a:rPr lang="ru-RU" sz="2400" dirty="0" smtClean="0">
                <a:latin typeface="Arial Black" pitchFamily="34" charset="0"/>
              </a:rPr>
              <a:t>     -</a:t>
            </a:r>
            <a:r>
              <a:rPr lang="ru-RU" sz="2400" dirty="0">
                <a:latin typeface="Arial Black" pitchFamily="34" charset="0"/>
              </a:rPr>
              <a:t>категория числа;</a:t>
            </a:r>
          </a:p>
          <a:p>
            <a:r>
              <a:rPr lang="ru-RU" sz="2400" dirty="0" smtClean="0">
                <a:latin typeface="Arial Black" pitchFamily="34" charset="0"/>
              </a:rPr>
              <a:t>     -</a:t>
            </a:r>
            <a:r>
              <a:rPr lang="ru-RU" sz="2400" dirty="0">
                <a:latin typeface="Arial Black" pitchFamily="34" charset="0"/>
              </a:rPr>
              <a:t>категория падежа;</a:t>
            </a:r>
          </a:p>
          <a:p>
            <a:r>
              <a:rPr lang="ru-RU" sz="2400" dirty="0" smtClean="0">
                <a:latin typeface="Arial Black" pitchFamily="34" charset="0"/>
              </a:rPr>
              <a:t>     -</a:t>
            </a:r>
            <a:r>
              <a:rPr lang="ru-RU" sz="2400" dirty="0">
                <a:latin typeface="Arial Black" pitchFamily="34" charset="0"/>
              </a:rPr>
              <a:t>категория склонения.</a:t>
            </a:r>
          </a:p>
          <a:p>
            <a:r>
              <a:rPr lang="ru-RU" sz="2400" dirty="0" smtClean="0">
                <a:latin typeface="Arial Black" pitchFamily="34" charset="0"/>
              </a:rPr>
              <a:t>2. </a:t>
            </a:r>
            <a:r>
              <a:rPr lang="ru-RU" sz="2400" dirty="0" smtClean="0">
                <a:latin typeface="Arial Black" pitchFamily="34" charset="0"/>
                <a:hlinkClick r:id="rId2" action="ppaction://hlinksldjump"/>
              </a:rPr>
              <a:t>Словарная </a:t>
            </a:r>
            <a:r>
              <a:rPr lang="ru-RU" sz="2400" dirty="0">
                <a:latin typeface="Arial Black" pitchFamily="34" charset="0"/>
                <a:hlinkClick r:id="rId2" action="ppaction://hlinksldjump"/>
              </a:rPr>
              <a:t>форма имени существительного.</a:t>
            </a:r>
            <a:endParaRPr lang="ru-RU" sz="2400" dirty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3. Заглавная </a:t>
            </a:r>
            <a:r>
              <a:rPr lang="ru-RU" sz="2400" dirty="0">
                <a:latin typeface="Arial Black" pitchFamily="34" charset="0"/>
              </a:rPr>
              <a:t>буква в именах существительных.</a:t>
            </a:r>
          </a:p>
          <a:p>
            <a:r>
              <a:rPr lang="ru-RU" sz="2400" dirty="0" smtClean="0">
                <a:latin typeface="Arial Black" pitchFamily="34" charset="0"/>
              </a:rPr>
              <a:t>4. </a:t>
            </a:r>
            <a:r>
              <a:rPr lang="ru-RU" sz="2400" dirty="0" smtClean="0">
                <a:latin typeface="Arial Black" pitchFamily="34" charset="0"/>
                <a:hlinkClick r:id="rId3" action="ppaction://hlinksldjump"/>
              </a:rPr>
              <a:t>Имя </a:t>
            </a:r>
            <a:r>
              <a:rPr lang="ru-RU" sz="2400" dirty="0">
                <a:latin typeface="Arial Black" pitchFamily="34" charset="0"/>
                <a:hlinkClick r:id="rId3" action="ppaction://hlinksldjump"/>
              </a:rPr>
              <a:t>существительное 1 склонения.</a:t>
            </a:r>
            <a:endParaRPr lang="ru-RU" sz="2400" dirty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5. Понятие </a:t>
            </a:r>
            <a:r>
              <a:rPr lang="ru-RU" sz="2400" dirty="0">
                <a:latin typeface="Arial Black" pitchFamily="34" charset="0"/>
              </a:rPr>
              <a:t>«Несогласованное определение».</a:t>
            </a:r>
          </a:p>
          <a:p>
            <a:r>
              <a:rPr lang="ru-RU" sz="2400" dirty="0" smtClean="0">
                <a:latin typeface="Arial Black" pitchFamily="34" charset="0"/>
              </a:rPr>
              <a:t>6. </a:t>
            </a:r>
            <a:r>
              <a:rPr lang="ru-RU" sz="2400" dirty="0" smtClean="0">
                <a:latin typeface="Arial Black" pitchFamily="34" charset="0"/>
                <a:hlinkClick r:id="rId4" action="ppaction://hlinksldjump"/>
              </a:rPr>
              <a:t>Имя </a:t>
            </a:r>
            <a:r>
              <a:rPr lang="ru-RU" sz="2400" dirty="0">
                <a:latin typeface="Arial Black" pitchFamily="34" charset="0"/>
                <a:hlinkClick r:id="rId4" action="ppaction://hlinksldjump"/>
              </a:rPr>
              <a:t>существительное 2 склонения.</a:t>
            </a:r>
            <a:endParaRPr lang="ru-RU" sz="2400" dirty="0">
              <a:latin typeface="Arial Black" pitchFamily="34" charset="0"/>
            </a:endParaRPr>
          </a:p>
          <a:p>
            <a:r>
              <a:rPr lang="ru-RU" sz="2400" dirty="0" smtClean="0">
                <a:latin typeface="Arial Black" pitchFamily="34" charset="0"/>
              </a:rPr>
              <a:t>7. Названия </a:t>
            </a:r>
            <a:r>
              <a:rPr lang="ru-RU" sz="2400" dirty="0">
                <a:latin typeface="Arial Black" pitchFamily="34" charset="0"/>
              </a:rPr>
              <a:t>лекарственных веществ.</a:t>
            </a:r>
          </a:p>
          <a:p>
            <a:r>
              <a:rPr lang="ru-RU" sz="2400" dirty="0" smtClean="0">
                <a:latin typeface="Arial Black" pitchFamily="34" charset="0"/>
              </a:rPr>
              <a:t>8. </a:t>
            </a:r>
            <a:r>
              <a:rPr lang="ru-RU" sz="2400" dirty="0" smtClean="0">
                <a:latin typeface="Arial Black" pitchFamily="34" charset="0"/>
                <a:hlinkClick r:id="rId5" action="ppaction://hlinksldjump"/>
              </a:rPr>
              <a:t>Названия </a:t>
            </a:r>
            <a:r>
              <a:rPr lang="ru-RU" sz="2400" dirty="0">
                <a:latin typeface="Arial Black" pitchFamily="34" charset="0"/>
                <a:hlinkClick r:id="rId5" action="ppaction://hlinksldjump"/>
              </a:rPr>
              <a:t>болезней и патологических состояний</a:t>
            </a:r>
            <a:r>
              <a:rPr lang="ru-RU" sz="2400" dirty="0" smtClean="0">
                <a:latin typeface="Arial Black" pitchFamily="34" charset="0"/>
                <a:hlinkClick r:id="rId5" action="ppaction://hlinksldjump"/>
              </a:rPr>
              <a:t>.</a:t>
            </a:r>
            <a:endParaRPr lang="ru-RU" sz="2400" dirty="0" smtClean="0">
              <a:latin typeface="Arial Black" pitchFamily="34" charset="0"/>
            </a:endParaRPr>
          </a:p>
          <a:p>
            <a:pPr algn="r"/>
            <a:endParaRPr lang="ru-RU" sz="2400" dirty="0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0089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34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35000">
              <a:schemeClr val="accent2">
                <a:lumMod val="40000"/>
                <a:lumOff val="60000"/>
                <a:alpha val="99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20688"/>
            <a:ext cx="89289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Verba</a:t>
            </a:r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volant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en-US" sz="4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scripta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4800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manent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endParaRPr lang="ru-RU" sz="4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(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лова </a:t>
            </a:r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улетают, написанное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остаётся)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27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2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7166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Грамматические категории  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латинского имени существительного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714488"/>
            <a:ext cx="78581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1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.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Категория рода (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genus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):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-мужской род (</a:t>
            </a:r>
            <a:r>
              <a:rPr lang="en-US" sz="2800" dirty="0" err="1" smtClean="0">
                <a:solidFill>
                  <a:srgbClr val="C00000"/>
                </a:solidFill>
                <a:latin typeface="Arial Black" pitchFamily="34" charset="0"/>
              </a:rPr>
              <a:t>masculinum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(</a:t>
            </a:r>
            <a:r>
              <a:rPr lang="en-US" sz="2800" dirty="0" smtClean="0">
                <a:solidFill>
                  <a:srgbClr val="C00000"/>
                </a:solidFill>
                <a:latin typeface="Arial Black" pitchFamily="34" charset="0"/>
              </a:rPr>
              <a:t>m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</a:t>
            </a:r>
            <a:r>
              <a:rPr lang="en-US" sz="2800" dirty="0" err="1" smtClean="0">
                <a:solidFill>
                  <a:srgbClr val="C00000"/>
                </a:solidFill>
                <a:latin typeface="Arial Black" pitchFamily="34" charset="0"/>
              </a:rPr>
              <a:t>musculus</a:t>
            </a:r>
            <a:r>
              <a:rPr lang="en-US" sz="28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71475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-женский род (</a:t>
            </a:r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femininum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(</a:t>
            </a:r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f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</a:t>
            </a:r>
            <a:r>
              <a:rPr lang="en-US" sz="2800" dirty="0" err="1" smtClean="0">
                <a:solidFill>
                  <a:srgbClr val="C00000"/>
                </a:solidFill>
                <a:latin typeface="Arial Black" pitchFamily="34" charset="0"/>
              </a:rPr>
              <a:t>ampulla</a:t>
            </a:r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57200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-средний род (</a:t>
            </a:r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neutrum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(</a:t>
            </a:r>
            <a:r>
              <a:rPr lang="ru-RU" sz="2800" dirty="0" err="1" smtClean="0">
                <a:solidFill>
                  <a:srgbClr val="C00000"/>
                </a:solidFill>
                <a:latin typeface="Arial Black" pitchFamily="34" charset="0"/>
              </a:rPr>
              <a:t>n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) </a:t>
            </a:r>
            <a:r>
              <a:rPr lang="en-US" sz="2800" dirty="0" err="1" smtClean="0">
                <a:solidFill>
                  <a:srgbClr val="C00000"/>
                </a:solidFill>
                <a:latin typeface="Arial Black" pitchFamily="34" charset="0"/>
              </a:rPr>
              <a:t>unguentum</a:t>
            </a:r>
            <a:endParaRPr lang="ru-RU" sz="28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BECFE9"/>
            </a:gs>
            <a:gs pos="72924">
              <a:schemeClr val="accent2">
                <a:lumMod val="40000"/>
                <a:lumOff val="60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48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2.Категория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числа (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numerus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):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071678"/>
            <a:ext cx="864399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 - единственное число (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singularis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)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gutta</a:t>
            </a: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3643314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- множественное число (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pluralis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)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guttae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676</Words>
  <Application>Microsoft Office PowerPoint</Application>
  <PresentationFormat>Экран (4:3)</PresentationFormat>
  <Paragraphs>162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Kvasnina</cp:lastModifiedBy>
  <cp:revision>18</cp:revision>
  <dcterms:modified xsi:type="dcterms:W3CDTF">2017-02-12T17:27:30Z</dcterms:modified>
</cp:coreProperties>
</file>