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61" r:id="rId6"/>
    <p:sldId id="263" r:id="rId7"/>
    <p:sldId id="264" r:id="rId8"/>
    <p:sldId id="268" r:id="rId9"/>
    <p:sldId id="265" r:id="rId10"/>
    <p:sldId id="266" r:id="rId11"/>
    <p:sldId id="269" r:id="rId12"/>
    <p:sldId id="267" r:id="rId13"/>
    <p:sldId id="272" r:id="rId14"/>
    <p:sldId id="271" r:id="rId15"/>
    <p:sldId id="270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16" y="-116817"/>
            <a:ext cx="9264236" cy="69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47664" y="2564904"/>
            <a:ext cx="66247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11560" y="-315416"/>
            <a:ext cx="8208912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ГАПОУ </a:t>
            </a:r>
            <a:r>
              <a:rPr lang="ru-RU" sz="2800" dirty="0"/>
              <a:t>РБ «Уфимский медицинский колледж» </a:t>
            </a:r>
            <a:endParaRPr lang="ru-RU" sz="2800" dirty="0" smtClean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 smtClean="0"/>
              <a:t>Учебно-методическое </a:t>
            </a:r>
            <a:r>
              <a:rPr lang="ru-RU" sz="2800" b="1" dirty="0"/>
              <a:t>обеспечение теоретических и практических </a:t>
            </a:r>
            <a:r>
              <a:rPr lang="ru-RU" sz="2800" b="1" dirty="0" smtClean="0"/>
              <a:t>занятий по </a:t>
            </a:r>
            <a:r>
              <a:rPr lang="ru-RU" sz="2800" b="1" dirty="0"/>
              <a:t>теме </a:t>
            </a:r>
            <a:r>
              <a:rPr lang="ru-RU" sz="2800" b="1" dirty="0" smtClean="0"/>
              <a:t> </a:t>
            </a:r>
            <a:endParaRPr lang="ru-RU" sz="2800" b="1" dirty="0"/>
          </a:p>
          <a:p>
            <a:pPr algn="ctr"/>
            <a:r>
              <a:rPr lang="ru-RU" sz="2800" b="1" dirty="0" smtClean="0"/>
              <a:t>«</a:t>
            </a:r>
            <a:r>
              <a:rPr lang="ru-RU" sz="2800" b="1" dirty="0"/>
              <a:t>Латинские и греческие числительные-приставки и предлоги в медицинской терминологии. Профессиональные медицинские выражения на латинском языке.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Латинские </a:t>
            </a:r>
            <a:r>
              <a:rPr lang="ru-RU" sz="2800" b="1" dirty="0"/>
              <a:t>пословицы и афоризмы</a:t>
            </a:r>
            <a:r>
              <a:rPr lang="ru-RU" sz="2800" b="1" dirty="0" smtClean="0"/>
              <a:t>»</a:t>
            </a:r>
            <a:r>
              <a:rPr lang="ru-RU" sz="2800" dirty="0"/>
              <a:t> 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err="1" smtClean="0"/>
              <a:t>Галимова</a:t>
            </a:r>
            <a:r>
              <a:rPr lang="ru-RU" sz="2800" dirty="0" smtClean="0"/>
              <a:t> </a:t>
            </a:r>
            <a:r>
              <a:rPr lang="ru-RU" sz="2800" dirty="0"/>
              <a:t>Р. М., </a:t>
            </a:r>
          </a:p>
          <a:p>
            <a:pPr algn="ctr"/>
            <a:r>
              <a:rPr lang="ru-RU" sz="2800" dirty="0"/>
              <a:t>преподаватель  основ латинского языка с медицинской терминологией </a:t>
            </a:r>
          </a:p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2017 </a:t>
            </a:r>
            <a:r>
              <a:rPr lang="ru-RU" sz="2000" dirty="0"/>
              <a:t>год</a:t>
            </a:r>
          </a:p>
          <a:p>
            <a:pPr algn="ctr"/>
            <a:endParaRPr lang="ru-RU" sz="28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06339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ony-dlya-prezentacii-po-istorii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70" y="-1"/>
            <a:ext cx="9419906" cy="709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873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0"/>
            <a:ext cx="574238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025" algn="ctr"/>
            <a:endParaRPr lang="ru-RU" altLang="ru-RU" sz="4000" b="1" dirty="0" smtClean="0"/>
          </a:p>
          <a:p>
            <a:pPr marL="73025" algn="ctr"/>
            <a:endParaRPr lang="ru-RU" altLang="ru-RU" sz="4000" b="1" dirty="0"/>
          </a:p>
          <a:p>
            <a:pPr marL="73025" algn="ctr"/>
            <a:r>
              <a:rPr lang="ru-RU" altLang="ru-RU" sz="4000" b="1" dirty="0" smtClean="0"/>
              <a:t>1 </a:t>
            </a:r>
            <a:r>
              <a:rPr lang="ru-RU" altLang="ru-RU" sz="4000" b="1" dirty="0"/>
              <a:t>- </a:t>
            </a:r>
            <a:r>
              <a:rPr lang="ru-RU" altLang="ru-RU" sz="4000" b="1" dirty="0" err="1"/>
              <a:t>Mono</a:t>
            </a:r>
            <a:r>
              <a:rPr lang="ru-RU" altLang="ru-RU" sz="4000" dirty="0" err="1"/>
              <a:t>mycinum</a:t>
            </a:r>
            <a:r>
              <a:rPr lang="ru-RU" altLang="ru-RU" sz="4000" dirty="0"/>
              <a:t> </a:t>
            </a:r>
          </a:p>
          <a:p>
            <a:pPr marL="73025" algn="ctr"/>
            <a:r>
              <a:rPr lang="ru-RU" altLang="ru-RU" sz="4000" b="1" dirty="0"/>
              <a:t>2 - </a:t>
            </a:r>
            <a:r>
              <a:rPr lang="ru-RU" altLang="ru-RU" sz="4000" b="1" dirty="0" err="1"/>
              <a:t>di</a:t>
            </a:r>
            <a:r>
              <a:rPr lang="ru-RU" altLang="ru-RU" sz="4000" dirty="0" err="1"/>
              <a:t>aethylicus</a:t>
            </a:r>
            <a:r>
              <a:rPr lang="ru-RU" altLang="ru-RU" sz="4000" b="1" dirty="0"/>
              <a:t> </a:t>
            </a:r>
            <a:endParaRPr lang="ru-RU" altLang="ru-RU" sz="4000" dirty="0"/>
          </a:p>
          <a:p>
            <a:pPr marL="73025" algn="ctr"/>
            <a:r>
              <a:rPr lang="ru-RU" altLang="ru-RU" sz="4000" b="1" dirty="0"/>
              <a:t>3 - </a:t>
            </a:r>
            <a:r>
              <a:rPr lang="ru-RU" altLang="ru-RU" sz="4000" b="1" dirty="0" err="1"/>
              <a:t>Tri</a:t>
            </a:r>
            <a:r>
              <a:rPr lang="ru-RU" altLang="ru-RU" sz="4000" dirty="0" err="1"/>
              <a:t>mecainum</a:t>
            </a:r>
            <a:endParaRPr lang="ru-RU" altLang="ru-RU" sz="4000" dirty="0"/>
          </a:p>
          <a:p>
            <a:pPr marL="73025" algn="ctr"/>
            <a:r>
              <a:rPr lang="ru-RU" altLang="ru-RU" sz="4000" b="1" dirty="0"/>
              <a:t>4 - </a:t>
            </a:r>
            <a:r>
              <a:rPr lang="ru-RU" altLang="ru-RU" sz="4000" b="1" dirty="0" err="1"/>
              <a:t>Tetra</a:t>
            </a:r>
            <a:r>
              <a:rPr lang="ru-RU" altLang="ru-RU" sz="4000" dirty="0" err="1"/>
              <a:t>cyclinum</a:t>
            </a:r>
            <a:endParaRPr lang="ru-RU" altLang="ru-RU" sz="4000" dirty="0"/>
          </a:p>
          <a:p>
            <a:pPr marL="73025" algn="ctr"/>
            <a:r>
              <a:rPr lang="ru-RU" altLang="ru-RU" sz="4000" dirty="0"/>
              <a:t>     </a:t>
            </a:r>
            <a:r>
              <a:rPr lang="ru-RU" altLang="ru-RU" sz="4000" dirty="0" err="1"/>
              <a:t>Ole</a:t>
            </a:r>
            <a:r>
              <a:rPr lang="ru-RU" altLang="ru-RU" sz="4000" b="1" dirty="0" err="1"/>
              <a:t>tetr</a:t>
            </a:r>
            <a:r>
              <a:rPr lang="ru-RU" altLang="ru-RU" sz="4000" dirty="0" err="1"/>
              <a:t>inum</a:t>
            </a:r>
            <a:endParaRPr lang="ru-RU" altLang="ru-RU" sz="4000" dirty="0"/>
          </a:p>
          <a:p>
            <a:pPr marL="73025" algn="ctr"/>
            <a:r>
              <a:rPr lang="ru-RU" altLang="ru-RU" sz="4000" b="1" dirty="0"/>
              <a:t>5 - </a:t>
            </a:r>
            <a:r>
              <a:rPr lang="ru-RU" altLang="ru-RU" sz="4000" b="1" dirty="0" err="1"/>
              <a:t>Penta</a:t>
            </a:r>
            <a:r>
              <a:rPr lang="ru-RU" altLang="ru-RU" sz="4000" dirty="0" err="1"/>
              <a:t>lginum</a:t>
            </a:r>
            <a:endParaRPr lang="ru-RU" altLang="ru-RU" sz="4000" dirty="0"/>
          </a:p>
          <a:p>
            <a:pPr marL="73025" algn="ctr"/>
            <a:r>
              <a:rPr lang="ru-RU" altLang="ru-RU" sz="4000" b="1" dirty="0"/>
              <a:t>6 </a:t>
            </a:r>
            <a:r>
              <a:rPr lang="ru-RU" altLang="ru-RU" sz="4000" dirty="0"/>
              <a:t>- «</a:t>
            </a:r>
            <a:r>
              <a:rPr lang="ru-RU" altLang="ru-RU" sz="4000" b="1" dirty="0" err="1"/>
              <a:t>Hexa</a:t>
            </a:r>
            <a:r>
              <a:rPr lang="ru-RU" altLang="ru-RU" sz="4000" dirty="0" err="1"/>
              <a:t>vit</a:t>
            </a:r>
            <a:r>
              <a:rPr lang="ru-RU" altLang="ru-RU" sz="4000" dirty="0"/>
              <a:t>»</a:t>
            </a:r>
          </a:p>
          <a:p>
            <a:pPr marL="73025" algn="ctr"/>
            <a:r>
              <a:rPr lang="ru-RU" altLang="ru-RU" sz="4000" b="1" dirty="0"/>
              <a:t>10 - </a:t>
            </a:r>
            <a:r>
              <a:rPr lang="ru-RU" altLang="ru-RU" sz="4000" dirty="0"/>
              <a:t>«</a:t>
            </a:r>
            <a:r>
              <a:rPr lang="ru-RU" altLang="ru-RU" sz="4000" b="1" dirty="0" err="1"/>
              <a:t>Dec</a:t>
            </a:r>
            <a:r>
              <a:rPr lang="ru-RU" altLang="ru-RU" sz="4000" dirty="0" err="1"/>
              <a:t>amevit</a:t>
            </a:r>
            <a:r>
              <a:rPr lang="ru-RU" altLang="ru-RU" sz="4000" dirty="0"/>
              <a:t>»</a:t>
            </a:r>
          </a:p>
        </p:txBody>
      </p:sp>
      <p:pic>
        <p:nvPicPr>
          <p:cNvPr id="9" name="Рисунок 8" descr="Check-mark-no-backgroun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0" t="6300" r="12851" b="6950"/>
          <a:stretch>
            <a:fillRect/>
          </a:stretch>
        </p:blipFill>
        <p:spPr bwMode="auto">
          <a:xfrm>
            <a:off x="599900" y="2420888"/>
            <a:ext cx="2646362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2609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Рисунок 3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446"/>
            <a:ext cx="9261679" cy="697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Задания для самостоятельной работы студентов:</a:t>
            </a:r>
            <a:br>
              <a:rPr lang="ru-RU" sz="4000" b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470963"/>
              </p:ext>
            </p:extLst>
          </p:nvPr>
        </p:nvGraphicFramePr>
        <p:xfrm>
          <a:off x="-2844824" y="7245424"/>
          <a:ext cx="358140" cy="26365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140"/>
              </a:tblGrid>
              <a:tr h="293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208787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11560" y="268169"/>
            <a:ext cx="8208912" cy="510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</a:p>
          <a:p>
            <a:pPr lvl="0"/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altLang="ru-RU" sz="2800" b="1" dirty="0">
              <a:ea typeface="Times New Roman" pitchFamily="18" charset="0"/>
            </a:endParaRPr>
          </a:p>
          <a:p>
            <a:pPr lvl="0"/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Переведите, укажите количество витаминов, входящих в состав поливитаминных препаратов:</a:t>
            </a:r>
          </a:p>
          <a:p>
            <a:pPr lvl="0"/>
            <a:endParaRPr lang="ru-RU" sz="2800" b="1" dirty="0"/>
          </a:p>
          <a:p>
            <a:pPr lvl="0"/>
            <a:endParaRPr lang="ru-RU" sz="2800" dirty="0" smtClean="0"/>
          </a:p>
          <a:p>
            <a:pPr lvl="0"/>
            <a:r>
              <a:rPr lang="ru-RU" sz="2800" dirty="0" smtClean="0"/>
              <a:t>Например: </a:t>
            </a:r>
            <a:r>
              <a:rPr lang="en-US" sz="2800" b="1" i="1" u="sng" dirty="0" err="1" smtClean="0"/>
              <a:t>Tabulettae</a:t>
            </a:r>
            <a:r>
              <a:rPr lang="ru-RU" sz="2800" b="1" i="1" u="sng" dirty="0" smtClean="0"/>
              <a:t> </a:t>
            </a:r>
            <a:r>
              <a:rPr lang="ru-RU" sz="2800" b="1" i="1" u="sng" dirty="0"/>
              <a:t>«</a:t>
            </a:r>
            <a:r>
              <a:rPr lang="en-US" sz="2800" b="1" i="1" u="sng" dirty="0" err="1"/>
              <a:t>Pentovitum</a:t>
            </a:r>
            <a:r>
              <a:rPr lang="ru-RU" sz="2800" b="1" i="1" u="sng" dirty="0"/>
              <a:t>» </a:t>
            </a:r>
            <a:r>
              <a:rPr lang="en-US" sz="2800" b="1" i="1" u="sng" dirty="0" err="1"/>
              <a:t>obductae</a:t>
            </a:r>
            <a:r>
              <a:rPr lang="ru-RU" sz="2800" b="1" i="1" u="sng" dirty="0"/>
              <a:t> –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988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764704"/>
            <a:ext cx="77048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- Переведите на латинский язык:</a:t>
            </a:r>
          </a:p>
          <a:p>
            <a:r>
              <a:rPr lang="ru-RU" sz="2800" b="1" dirty="0"/>
              <a:t> </a:t>
            </a:r>
          </a:p>
          <a:p>
            <a:r>
              <a:rPr lang="ru-RU" sz="2800" b="1" dirty="0"/>
              <a:t>1. Таблетки против кашля </a:t>
            </a:r>
            <a:r>
              <a:rPr lang="ru-RU" sz="2800" b="1" dirty="0" smtClean="0"/>
              <a:t>__________________________________________</a:t>
            </a:r>
            <a:r>
              <a:rPr lang="ru-RU" sz="2800" b="1" i="1" dirty="0" smtClean="0"/>
              <a:t>     </a:t>
            </a:r>
            <a:endParaRPr lang="ru-RU" sz="2800" b="1" dirty="0"/>
          </a:p>
          <a:p>
            <a:r>
              <a:rPr lang="ru-RU" sz="2800" b="1" dirty="0"/>
              <a:t>2. Мазь от (против) обморожения _____________________________________</a:t>
            </a:r>
          </a:p>
          <a:p>
            <a:r>
              <a:rPr lang="ru-RU" sz="2800" b="1" dirty="0"/>
              <a:t>3. Инъекция под левую лопатку 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635002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4000" b="1" dirty="0" smtClean="0"/>
              <a:t>Работа  с латинскими пословицами и афоризмами:</a:t>
            </a:r>
            <a:br>
              <a:rPr lang="ru-RU" sz="4000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628800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3200" b="1" dirty="0" smtClean="0"/>
              <a:t>сочинение </a:t>
            </a:r>
            <a:r>
              <a:rPr lang="ru-RU" sz="3200" b="1" dirty="0"/>
              <a:t>«Из жизни студента </a:t>
            </a:r>
            <a:r>
              <a:rPr lang="ru-RU" sz="3200" b="1" dirty="0" err="1"/>
              <a:t>медколледжа</a:t>
            </a:r>
            <a:r>
              <a:rPr lang="ru-RU" sz="3200" b="1" dirty="0"/>
              <a:t>» с использованием латинских крылатых фраз, </a:t>
            </a:r>
            <a:endParaRPr lang="ru-RU" sz="3200" b="1" dirty="0" smtClean="0"/>
          </a:p>
          <a:p>
            <a:pPr marL="285750" indent="-285750">
              <a:buFontTx/>
              <a:buChar char="-"/>
            </a:pPr>
            <a:endParaRPr lang="ru-RU" sz="3200" b="1" dirty="0" smtClean="0"/>
          </a:p>
          <a:p>
            <a:pPr marL="285750" indent="-285750">
              <a:buFontTx/>
              <a:buChar char="-"/>
            </a:pPr>
            <a:r>
              <a:rPr lang="ru-RU" sz="3200" b="1" dirty="0"/>
              <a:t>-</a:t>
            </a:r>
            <a:r>
              <a:rPr lang="ru-RU" sz="3200" b="1" dirty="0" smtClean="0"/>
              <a:t>подготовить </a:t>
            </a:r>
            <a:r>
              <a:rPr lang="ru-RU" sz="3200" b="1" dirty="0"/>
              <a:t>сообщение об их происхождении, </a:t>
            </a:r>
            <a:endParaRPr lang="ru-RU" sz="3200" b="1" dirty="0" smtClean="0"/>
          </a:p>
          <a:p>
            <a:pPr marL="285750" indent="-285750">
              <a:buFontTx/>
              <a:buChar char="-"/>
            </a:pPr>
            <a:endParaRPr lang="ru-RU" sz="3200" b="1" dirty="0" smtClean="0"/>
          </a:p>
          <a:p>
            <a:pPr marL="285750" indent="-285750">
              <a:buFontTx/>
              <a:buChar char="-"/>
            </a:pPr>
            <a:r>
              <a:rPr lang="ru-RU" sz="3200" b="1" dirty="0" smtClean="0"/>
              <a:t>игра </a:t>
            </a:r>
            <a:r>
              <a:rPr lang="ru-RU" sz="3200" b="1" dirty="0"/>
              <a:t>«Кто быстрее разгадает кроссворд?»</a:t>
            </a:r>
          </a:p>
        </p:txBody>
      </p:sp>
    </p:spTree>
    <p:extLst>
      <p:ext uri="{BB962C8B-B14F-4D97-AF65-F5344CB8AC3E}">
        <p14:creationId xmlns:p14="http://schemas.microsoft.com/office/powerpoint/2010/main" val="2874373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332656"/>
            <a:ext cx="7992888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Заключительный этап – контрольная работа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Задание </a:t>
            </a:r>
            <a:r>
              <a:rPr lang="ru-RU" sz="2800" b="1" dirty="0"/>
              <a:t>1. </a:t>
            </a:r>
            <a:r>
              <a:rPr lang="ru-RU" sz="2800" dirty="0"/>
              <a:t>Подчеркните приставки – числительные в названиях препаратов; укажите их цифровой </a:t>
            </a:r>
            <a:r>
              <a:rPr lang="ru-RU" sz="2800" dirty="0" smtClean="0"/>
              <a:t>эквивалент.</a:t>
            </a:r>
          </a:p>
          <a:p>
            <a:endParaRPr lang="ru-RU" sz="2800" dirty="0"/>
          </a:p>
          <a:p>
            <a:r>
              <a:rPr lang="ru-RU" sz="2800" i="1" dirty="0"/>
              <a:t> </a:t>
            </a:r>
            <a:r>
              <a:rPr lang="ru-RU" sz="2800" b="1" dirty="0"/>
              <a:t>Задание 2. </a:t>
            </a:r>
            <a:r>
              <a:rPr lang="ru-RU" sz="2800" dirty="0"/>
              <a:t>Вставьте правильные предлоги.</a:t>
            </a:r>
          </a:p>
          <a:p>
            <a:r>
              <a:rPr lang="ru-RU" sz="2800" dirty="0"/>
              <a:t>(После) </a:t>
            </a:r>
            <a:r>
              <a:rPr lang="en-US" sz="2800" dirty="0" err="1"/>
              <a:t>operationem</a:t>
            </a:r>
            <a:r>
              <a:rPr lang="ru-RU" sz="2800" dirty="0"/>
              <a:t>; (перед) </a:t>
            </a:r>
            <a:r>
              <a:rPr lang="en-US" sz="2800" dirty="0" err="1"/>
              <a:t>operationem</a:t>
            </a:r>
            <a:r>
              <a:rPr lang="ru-RU" sz="2800" dirty="0" smtClean="0"/>
              <a:t>; и т.д.</a:t>
            </a:r>
          </a:p>
          <a:p>
            <a:endParaRPr lang="ru-RU" sz="2800" dirty="0" smtClean="0"/>
          </a:p>
          <a:p>
            <a:r>
              <a:rPr lang="ru-RU" sz="2800" b="1" dirty="0"/>
              <a:t> Задание 3. </a:t>
            </a:r>
            <a:r>
              <a:rPr lang="ru-RU" sz="2800" dirty="0"/>
              <a:t>Найдите соответствия:</a:t>
            </a:r>
          </a:p>
          <a:p>
            <a:r>
              <a:rPr lang="en-US" sz="2800" dirty="0"/>
              <a:t>pro </a:t>
            </a:r>
            <a:r>
              <a:rPr lang="en-US" sz="2800" dirty="0" err="1"/>
              <a:t>auctore</a:t>
            </a:r>
            <a:r>
              <a:rPr lang="en-US" sz="2800" dirty="0"/>
              <a:t> </a:t>
            </a:r>
            <a:r>
              <a:rPr lang="ru-RU" sz="2800" dirty="0"/>
              <a:t>                      через рот</a:t>
            </a:r>
          </a:p>
          <a:p>
            <a:r>
              <a:rPr lang="en-US" sz="2800" dirty="0"/>
              <a:t>post partum </a:t>
            </a:r>
            <a:r>
              <a:rPr lang="ru-RU" sz="2800" dirty="0"/>
              <a:t>                     через </a:t>
            </a:r>
            <a:r>
              <a:rPr lang="ru-RU" sz="2800" dirty="0" smtClean="0"/>
              <a:t>влагалище</a:t>
            </a:r>
          </a:p>
          <a:p>
            <a:endParaRPr lang="ru-RU" sz="2800" dirty="0"/>
          </a:p>
          <a:p>
            <a:r>
              <a:rPr lang="ru-RU" sz="2800" b="1" dirty="0"/>
              <a:t> Задание 4</a:t>
            </a:r>
            <a:r>
              <a:rPr lang="ru-RU" sz="2800" dirty="0"/>
              <a:t>. Запишите 5 крылатых выражений на латинском языке. Переведите.</a:t>
            </a:r>
          </a:p>
          <a:p>
            <a:endParaRPr lang="ru-RU" sz="3600" dirty="0"/>
          </a:p>
          <a:p>
            <a:pPr algn="ctr"/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5762120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620688"/>
            <a:ext cx="813690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</a:t>
            </a:r>
            <a:r>
              <a:rPr lang="ru-RU" sz="4000" b="1" dirty="0" smtClean="0"/>
              <a:t>Приложения УМК содержат:</a:t>
            </a:r>
          </a:p>
          <a:p>
            <a:endParaRPr lang="ru-RU" sz="2800" b="1" dirty="0" smtClean="0"/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более </a:t>
            </a:r>
            <a:r>
              <a:rPr lang="ru-RU" sz="2800" b="1" dirty="0"/>
              <a:t>расширенный список латинских крылатых </a:t>
            </a:r>
            <a:r>
              <a:rPr lang="ru-RU" sz="2800" b="1" dirty="0" smtClean="0"/>
              <a:t>выражений,</a:t>
            </a:r>
          </a:p>
          <a:p>
            <a:pPr marL="457200" indent="-457200">
              <a:buFontTx/>
              <a:buChar char="-"/>
            </a:pPr>
            <a:endParaRPr lang="ru-RU" sz="2800" b="1" dirty="0" smtClean="0"/>
          </a:p>
          <a:p>
            <a:pPr marL="457200" indent="-457200">
              <a:buFontTx/>
              <a:buChar char="-"/>
            </a:pPr>
            <a:r>
              <a:rPr lang="ru-RU" sz="2800" b="1" dirty="0" smtClean="0"/>
              <a:t>дополнительные </a:t>
            </a:r>
            <a:r>
              <a:rPr lang="ru-RU" sz="2800" b="1" dirty="0"/>
              <a:t>задания для подготовки обучающихся к олимпиадам, творческим конкурсам.</a:t>
            </a:r>
          </a:p>
        </p:txBody>
      </p:sp>
    </p:spTree>
    <p:extLst>
      <p:ext uri="{BB962C8B-B14F-4D97-AF65-F5344CB8AC3E}">
        <p14:creationId xmlns:p14="http://schemas.microsoft.com/office/powerpoint/2010/main" val="678298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59"/>
            <a:ext cx="9148695" cy="6887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Спасибо за внимание!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Vale, </a:t>
            </a:r>
            <a:r>
              <a:rPr lang="en-US" b="1" dirty="0" err="1" smtClean="0"/>
              <a:t>collegae</a:t>
            </a:r>
            <a:r>
              <a:rPr lang="en-US" b="1" dirty="0" smtClean="0"/>
              <a:t> et </a:t>
            </a:r>
            <a:r>
              <a:rPr lang="en-US" b="1" dirty="0" err="1" smtClean="0"/>
              <a:t>collegi</a:t>
            </a:r>
            <a:r>
              <a:rPr lang="en-US" b="1" dirty="0" smtClean="0"/>
              <a:t>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28973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965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39952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7747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ГОСУДАРСТВЕННОЕ </a:t>
            </a:r>
            <a:r>
              <a:rPr lang="ru-RU" sz="2000" dirty="0"/>
              <a:t>АВТОНОМНОЕ ПРОФЕССИОНАЛЬНОЕ </a:t>
            </a:r>
            <a:br>
              <a:rPr lang="ru-RU" sz="2000" dirty="0"/>
            </a:br>
            <a:r>
              <a:rPr lang="ru-RU" sz="2000" dirty="0"/>
              <a:t>ОБРАЗОВАТЕЛЬНОЕ УЧРЕЖДЕНИЕ РЕСПУБЛИКИ БАШКОРТОСТАН </a:t>
            </a:r>
            <a:br>
              <a:rPr lang="ru-RU" sz="2000" dirty="0"/>
            </a:br>
            <a:r>
              <a:rPr lang="ru-RU" sz="2000" dirty="0"/>
              <a:t>«УФИМСКИЙ МЕДИЦИНСКИЙ КОЛЛЕДЖ</a:t>
            </a:r>
            <a:r>
              <a:rPr lang="ru-RU" sz="2000" dirty="0" smtClean="0"/>
              <a:t>»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200" dirty="0" smtClean="0"/>
              <a:t>  </a:t>
            </a:r>
            <a:r>
              <a:rPr lang="ru-RU" sz="2200" dirty="0"/>
              <a:t>Учебно-методический комплекс </a:t>
            </a:r>
            <a:br>
              <a:rPr lang="ru-RU" sz="2200" dirty="0"/>
            </a:br>
            <a:r>
              <a:rPr lang="ru-RU" sz="2200" dirty="0" smtClean="0"/>
              <a:t>по </a:t>
            </a:r>
            <a:r>
              <a:rPr lang="ru-RU" sz="2200" dirty="0"/>
              <a:t>теме</a:t>
            </a:r>
            <a:br>
              <a:rPr lang="ru-RU" sz="2200" dirty="0"/>
            </a:br>
            <a:r>
              <a:rPr lang="ru-RU" sz="2200" b="1" dirty="0"/>
              <a:t> «Латинские и греческие числительные-приставки и предлоги в медицинской терминологии. Профессиональные медицинские выражения на латинском языке. Латинские пословицы и афоризмы» </a:t>
            </a:r>
            <a:r>
              <a:rPr lang="ru-RU" sz="2200" dirty="0"/>
              <a:t> </a:t>
            </a:r>
            <a:br>
              <a:rPr lang="ru-RU" sz="2200" dirty="0"/>
            </a:br>
            <a:r>
              <a:rPr lang="ru-RU" sz="2200" dirty="0"/>
              <a:t>для преподавателей учебной дисциплины </a:t>
            </a:r>
            <a:br>
              <a:rPr lang="ru-RU" sz="2200" dirty="0"/>
            </a:br>
            <a:r>
              <a:rPr lang="ru-RU" sz="2200" dirty="0"/>
              <a:t>ОП.01 «Основы латинского языка с медицинской терминологией»</a:t>
            </a:r>
            <a:br>
              <a:rPr lang="ru-RU" sz="2200" dirty="0"/>
            </a:br>
            <a:r>
              <a:rPr lang="ru-RU" sz="2200" dirty="0"/>
              <a:t>по специальности 34.01.02 «Сестринское дело»</a:t>
            </a:r>
            <a:br>
              <a:rPr lang="ru-RU" sz="2200" dirty="0"/>
            </a:br>
            <a:r>
              <a:rPr lang="ru-RU" sz="2200" dirty="0"/>
              <a:t> </a:t>
            </a:r>
            <a:br>
              <a:rPr lang="ru-RU" sz="2200" dirty="0"/>
            </a:br>
            <a:r>
              <a:rPr lang="ru-RU" sz="2200" dirty="0" smtClean="0"/>
              <a:t>Разработчики</a:t>
            </a:r>
            <a:r>
              <a:rPr lang="ru-RU" sz="2200" dirty="0"/>
              <a:t>: </a:t>
            </a:r>
            <a:r>
              <a:rPr lang="ru-RU" sz="2200" dirty="0" err="1"/>
              <a:t>Галимова</a:t>
            </a:r>
            <a:r>
              <a:rPr lang="ru-RU" sz="2200" dirty="0"/>
              <a:t> </a:t>
            </a:r>
            <a:r>
              <a:rPr lang="ru-RU" sz="2200" dirty="0" err="1"/>
              <a:t>Р.М.,преподаватель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    </a:t>
            </a:r>
            <a:r>
              <a:rPr lang="ru-RU" sz="2200" dirty="0" smtClean="0"/>
              <a:t>                                          </a:t>
            </a:r>
            <a:r>
              <a:rPr lang="ru-RU" sz="2200" dirty="0"/>
              <a:t>латинского языка </a:t>
            </a:r>
            <a:r>
              <a:rPr lang="ru-RU" sz="2200" dirty="0" smtClean="0"/>
              <a:t>с </a:t>
            </a:r>
            <a:r>
              <a:rPr lang="ru-RU" sz="2200" dirty="0"/>
              <a:t>медицинской </a:t>
            </a:r>
            <a:r>
              <a:rPr lang="ru-RU" sz="2200" dirty="0" smtClean="0"/>
              <a:t> </a:t>
            </a:r>
            <a:r>
              <a:rPr lang="ru-RU" sz="2200" dirty="0"/>
              <a:t>терминологией;</a:t>
            </a:r>
            <a:br>
              <a:rPr lang="ru-RU" sz="2200" dirty="0"/>
            </a:br>
            <a:r>
              <a:rPr lang="ru-RU" sz="2200" dirty="0"/>
              <a:t>                          </a:t>
            </a:r>
            <a:r>
              <a:rPr lang="ru-RU" sz="2200" dirty="0" err="1"/>
              <a:t>Зарипова</a:t>
            </a:r>
            <a:r>
              <a:rPr lang="ru-RU" sz="2200" dirty="0"/>
              <a:t> Г.И., преподаватель     </a:t>
            </a:r>
            <a:br>
              <a:rPr lang="ru-RU" sz="2200" dirty="0"/>
            </a:br>
            <a:r>
              <a:rPr lang="ru-RU" sz="2200" dirty="0"/>
              <a:t>                        иностранных языков</a:t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</a:t>
            </a:r>
            <a:r>
              <a:rPr lang="ru-RU" sz="2200" dirty="0"/>
              <a:t>Уфа - 2017г.</a:t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06185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                 </a:t>
            </a:r>
            <a:r>
              <a:rPr lang="ru-RU" sz="4000" b="1" dirty="0" smtClean="0"/>
              <a:t>Комплекс содержит:</a:t>
            </a:r>
            <a:br>
              <a:rPr lang="ru-RU" sz="4000" b="1" dirty="0" smtClean="0"/>
            </a:br>
            <a:r>
              <a:rPr lang="ru-RU" sz="4000" b="1" dirty="0" smtClean="0"/>
              <a:t>-   </a:t>
            </a:r>
            <a:r>
              <a:rPr lang="ru-RU" sz="4000" b="1" dirty="0"/>
              <a:t>учебно-методические пособия   для  проведения теоретического и практического занятий,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- презентацию </a:t>
            </a:r>
            <a:r>
              <a:rPr lang="ru-RU" sz="4000" b="1" dirty="0"/>
              <a:t>для проведения теоретического занятия,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- дидактический </a:t>
            </a:r>
            <a:r>
              <a:rPr lang="ru-RU" sz="4000" b="1" dirty="0"/>
              <a:t>материал для обучающихся,   </a:t>
            </a:r>
            <a:r>
              <a:rPr lang="ru-RU" sz="4000" b="1" dirty="0" smtClean="0"/>
              <a:t>- приложение  </a:t>
            </a:r>
            <a:r>
              <a:rPr lang="ru-RU" sz="4000" b="1" dirty="0"/>
              <a:t>- дополнительные задания для подготовки студентов к олимпиадам, творческим и другим конкурсам.</a:t>
            </a:r>
            <a:br>
              <a:rPr lang="ru-RU" sz="4000" b="1" dirty="0"/>
            </a:b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54534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В </a:t>
            </a:r>
            <a:r>
              <a:rPr lang="ru-RU" sz="3600" b="1" dirty="0"/>
              <a:t>учебно-методических пособиях </a:t>
            </a:r>
            <a:r>
              <a:rPr lang="ru-RU" sz="3600" b="1" dirty="0" smtClean="0"/>
              <a:t>отражены: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- актуальность </a:t>
            </a:r>
            <a:r>
              <a:rPr lang="ru-RU" sz="3600" b="1" dirty="0"/>
              <a:t>изучаемой темы,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- цели </a:t>
            </a:r>
            <a:r>
              <a:rPr lang="ru-RU" sz="3600" b="1" dirty="0"/>
              <a:t>и задачи </a:t>
            </a:r>
            <a:r>
              <a:rPr lang="ru-RU" sz="3600" b="1" dirty="0" smtClean="0"/>
              <a:t>занятий,</a:t>
            </a:r>
            <a:br>
              <a:rPr lang="ru-RU" sz="3600" b="1" dirty="0" smtClean="0"/>
            </a:br>
            <a:r>
              <a:rPr lang="ru-RU" sz="3600" b="1" dirty="0" smtClean="0"/>
              <a:t>- компетенции </a:t>
            </a:r>
            <a:r>
              <a:rPr lang="ru-RU" sz="3600" b="1" dirty="0"/>
              <a:t>обучающихся, формируемые в ходе изучения темы, 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- междисциплинарные </a:t>
            </a:r>
            <a:r>
              <a:rPr lang="ru-RU" sz="3600" b="1" dirty="0"/>
              <a:t>и </a:t>
            </a:r>
            <a:r>
              <a:rPr lang="ru-RU" sz="3600" b="1" dirty="0" err="1"/>
              <a:t>внутридисциплинарные</a:t>
            </a:r>
            <a:r>
              <a:rPr lang="ru-RU" sz="3600" b="1" dirty="0"/>
              <a:t> связи, </a:t>
            </a:r>
            <a:r>
              <a:rPr lang="ru-RU" sz="3600" b="1" dirty="0" smtClean="0"/>
              <a:t> </a:t>
            </a:r>
            <a:br>
              <a:rPr lang="ru-RU" sz="3600" b="1" dirty="0" smtClean="0"/>
            </a:br>
            <a:r>
              <a:rPr lang="ru-RU" sz="3600" b="1" dirty="0" smtClean="0"/>
              <a:t>- рекомендуемая </a:t>
            </a:r>
            <a:r>
              <a:rPr lang="ru-RU" sz="3600" b="1" dirty="0"/>
              <a:t>литература,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- </a:t>
            </a:r>
            <a:r>
              <a:rPr lang="ru-RU" sz="3600" b="1" dirty="0" err="1" smtClean="0"/>
              <a:t>хронокарты</a:t>
            </a:r>
            <a:r>
              <a:rPr lang="ru-RU" sz="3600" b="1" dirty="0" smtClean="0"/>
              <a:t> </a:t>
            </a:r>
            <a:r>
              <a:rPr lang="ru-RU" sz="3600" b="1" dirty="0"/>
              <a:t>занятий,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- формы </a:t>
            </a:r>
            <a:r>
              <a:rPr lang="ru-RU" sz="3600" b="1" dirty="0"/>
              <a:t>проводимых работ, 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- вопросы </a:t>
            </a:r>
            <a:r>
              <a:rPr lang="ru-RU" sz="3600" b="1" dirty="0"/>
              <a:t>и задания, </a:t>
            </a:r>
            <a:r>
              <a:rPr lang="ru-RU" sz="3600" b="1" dirty="0" smtClean="0"/>
              <a:t>эталоны </a:t>
            </a:r>
            <a:r>
              <a:rPr lang="ru-RU" sz="3600" b="1" dirty="0"/>
              <a:t>ответов к ним.</a:t>
            </a:r>
            <a:br>
              <a:rPr lang="ru-RU" sz="3600" b="1" dirty="0"/>
            </a:b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52074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Задания на проверку исходного уровня знаний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50662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910119"/>
              </p:ext>
            </p:extLst>
          </p:nvPr>
        </p:nvGraphicFramePr>
        <p:xfrm>
          <a:off x="791580" y="1916990"/>
          <a:ext cx="7560840" cy="30394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6034"/>
                <a:gridCol w="2756534"/>
                <a:gridCol w="2448272"/>
              </a:tblGrid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</a:rPr>
                        <a:t>Карточка №1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06" marR="37206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</a:rPr>
                        <a:t>Карточка № 2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06" marR="37206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</a:rPr>
                        <a:t>Карточка № 3</a:t>
                      </a:r>
                      <a:endParaRPr lang="ru-RU" sz="600">
                        <a:effectLst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06" marR="37206" marT="0" marB="0"/>
                </a:tc>
              </a:tr>
              <a:tr h="2513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u="sng" dirty="0">
                          <a:effectLst/>
                        </a:rPr>
                        <a:t>1.</a:t>
                      </a:r>
                      <a:r>
                        <a:rPr lang="ru-RU" sz="1500" dirty="0">
                          <a:effectLst/>
                        </a:rPr>
                        <a:t>  Какое значение имеет словообразовательный элемент – </a:t>
                      </a:r>
                      <a:r>
                        <a:rPr lang="en-US" sz="1500" dirty="0">
                          <a:effectLst/>
                        </a:rPr>
                        <a:t>THERAPIA</a:t>
                      </a:r>
                      <a:r>
                        <a:rPr lang="ru-RU" sz="1500" dirty="0">
                          <a:effectLst/>
                        </a:rPr>
                        <a:t>: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      </a:t>
                      </a:r>
                      <a:r>
                        <a:rPr lang="en-US" sz="1500" dirty="0">
                          <a:effectLst/>
                        </a:rPr>
                        <a:t>a</a:t>
                      </a:r>
                      <a:r>
                        <a:rPr lang="ru-RU" sz="1500" dirty="0">
                          <a:effectLst/>
                        </a:rPr>
                        <a:t>) исследование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      </a:t>
                      </a:r>
                      <a:r>
                        <a:rPr lang="en-US" sz="1500" dirty="0">
                          <a:effectLst/>
                        </a:rPr>
                        <a:t>b</a:t>
                      </a:r>
                      <a:r>
                        <a:rPr lang="ru-RU" sz="1500" dirty="0">
                          <a:effectLst/>
                        </a:rPr>
                        <a:t>) лечение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      с) питание</a:t>
                      </a:r>
                      <a:endParaRPr lang="ru-RU" sz="700" dirty="0"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06" marR="372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u="sng" dirty="0">
                          <a:effectLst/>
                        </a:rPr>
                        <a:t>1</a:t>
                      </a:r>
                      <a:r>
                        <a:rPr lang="ru-RU" sz="1500" dirty="0">
                          <a:effectLst/>
                        </a:rPr>
                        <a:t>.  В каких терминах содержится понятие «Понижение содержания»?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      </a:t>
                      </a:r>
                      <a:r>
                        <a:rPr lang="en-US" sz="1500" dirty="0">
                          <a:effectLst/>
                        </a:rPr>
                        <a:t>a) hypertonia</a:t>
                      </a:r>
                      <a:endParaRPr lang="ru-RU" sz="700" dirty="0">
                        <a:effectLst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b) </a:t>
                      </a:r>
                      <a:r>
                        <a:rPr lang="en-US" sz="1500" dirty="0" err="1">
                          <a:effectLst/>
                        </a:rPr>
                        <a:t>hyperglyraemia</a:t>
                      </a:r>
                      <a:endParaRPr lang="ru-RU" sz="600" dirty="0">
                        <a:effectLst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c) </a:t>
                      </a:r>
                      <a:r>
                        <a:rPr lang="en-US" sz="1500" dirty="0" err="1">
                          <a:effectLst/>
                        </a:rPr>
                        <a:t>hypotonia</a:t>
                      </a:r>
                      <a:endParaRPr lang="ru-RU" sz="600" dirty="0">
                        <a:effectLst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06" marR="372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u="sng" dirty="0">
                          <a:effectLst/>
                        </a:rPr>
                        <a:t>1</a:t>
                      </a:r>
                      <a:r>
                        <a:rPr lang="ru-RU" sz="1500" dirty="0">
                          <a:effectLst/>
                        </a:rPr>
                        <a:t>. Подберите недостающую часть термина ……. </a:t>
                      </a:r>
                      <a:r>
                        <a:rPr lang="en-US" sz="1500" dirty="0">
                          <a:effectLst/>
                        </a:rPr>
                        <a:t>LOGIA</a:t>
                      </a:r>
                      <a:r>
                        <a:rPr lang="ru-RU" sz="1500" dirty="0">
                          <a:effectLst/>
                        </a:rPr>
                        <a:t> –наука, изучающая явления старения организма:</a:t>
                      </a:r>
                      <a:endParaRPr lang="ru-RU" sz="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      </a:t>
                      </a:r>
                      <a:r>
                        <a:rPr lang="en-US" sz="1500" dirty="0">
                          <a:effectLst/>
                        </a:rPr>
                        <a:t>a) </a:t>
                      </a:r>
                      <a:r>
                        <a:rPr lang="en-US" sz="1500" dirty="0" err="1">
                          <a:effectLst/>
                        </a:rPr>
                        <a:t>geront</a:t>
                      </a:r>
                      <a:endParaRPr lang="ru-RU" sz="600" dirty="0">
                        <a:effectLst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b) enter</a:t>
                      </a:r>
                      <a:endParaRPr lang="ru-RU" sz="600" dirty="0">
                        <a:effectLst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c) </a:t>
                      </a:r>
                      <a:r>
                        <a:rPr lang="en-US" sz="1500" dirty="0" err="1" smtClean="0">
                          <a:effectLst/>
                        </a:rPr>
                        <a:t>spondyl</a:t>
                      </a:r>
                      <a:r>
                        <a:rPr lang="en-US" sz="15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206" marR="37206" marT="0" marB="0"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 теоретическом занятии: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15231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На практическом занятии:</a:t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290592"/>
              </p:ext>
            </p:extLst>
          </p:nvPr>
        </p:nvGraphicFramePr>
        <p:xfrm>
          <a:off x="457200" y="1485742"/>
          <a:ext cx="8229599" cy="5181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42792"/>
                <a:gridCol w="4186807"/>
              </a:tblGrid>
              <a:tr h="43525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Вариант 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      Выбрать </a:t>
                      </a:r>
                      <a:r>
                        <a:rPr lang="ru-RU" sz="2000" dirty="0">
                          <a:effectLst/>
                        </a:rPr>
                        <a:t>правильный ответ и записать</a:t>
                      </a:r>
                      <a:r>
                        <a:rPr lang="ru-RU" sz="2000" dirty="0" smtClean="0">
                          <a:effectLst/>
                        </a:rPr>
                        <a:t>:       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     1</a:t>
                      </a:r>
                      <a:r>
                        <a:rPr lang="ru-RU" sz="2000" dirty="0">
                          <a:effectLst/>
                        </a:rPr>
                        <a:t>. В каком слове буква С  читается  как  [ц] </a:t>
                      </a:r>
                      <a:r>
                        <a:rPr lang="ru-RU" sz="2000" dirty="0" smtClean="0">
                          <a:effectLst/>
                        </a:rPr>
                        <a:t>: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</a:t>
                      </a:r>
                      <a:r>
                        <a:rPr lang="en-US" sz="2000" dirty="0">
                          <a:effectLst/>
                        </a:rPr>
                        <a:t>) </a:t>
                      </a:r>
                      <a:r>
                        <a:rPr lang="en-US" sz="2000" dirty="0" err="1">
                          <a:effectLst/>
                        </a:rPr>
                        <a:t>cera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</a:t>
                      </a:r>
                      <a:r>
                        <a:rPr lang="en-US" sz="2000" dirty="0">
                          <a:effectLst/>
                        </a:rPr>
                        <a:t>) causa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</a:t>
                      </a:r>
                      <a:r>
                        <a:rPr lang="en-US" sz="2000" dirty="0">
                          <a:effectLst/>
                        </a:rPr>
                        <a:t>) </a:t>
                      </a:r>
                      <a:r>
                        <a:rPr lang="en-US" sz="2000" dirty="0" err="1">
                          <a:effectLst/>
                        </a:rPr>
                        <a:t>bacca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</a:t>
                      </a:r>
                      <a:r>
                        <a:rPr lang="en-US" sz="2000" dirty="0">
                          <a:effectLst/>
                        </a:rPr>
                        <a:t>) </a:t>
                      </a:r>
                      <a:r>
                        <a:rPr lang="en-US" sz="2000" dirty="0" err="1" smtClean="0">
                          <a:effectLst/>
                        </a:rPr>
                        <a:t>Foeniculum</a:t>
                      </a:r>
                      <a:r>
                        <a:rPr lang="en-US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      </a:t>
                      </a:r>
                      <a:r>
                        <a:rPr lang="fr-FR" sz="2000" dirty="0" smtClean="0">
                          <a:effectLst/>
                        </a:rPr>
                        <a:t>1</a:t>
                      </a:r>
                      <a:r>
                        <a:rPr lang="de-DE" sz="2000" dirty="0">
                          <a:effectLst/>
                        </a:rPr>
                        <a:t>3</a:t>
                      </a:r>
                      <a:r>
                        <a:rPr lang="fr-FR" sz="2000" dirty="0">
                          <a:effectLst/>
                        </a:rPr>
                        <a:t>. </a:t>
                      </a:r>
                      <a:r>
                        <a:rPr lang="ru-RU" sz="2000" dirty="0">
                          <a:effectLst/>
                        </a:rPr>
                        <a:t>Кислота</a:t>
                      </a:r>
                      <a:r>
                        <a:rPr lang="fr-FR" sz="2000" dirty="0">
                          <a:effectLst/>
                        </a:rPr>
                        <a:t>  </a:t>
                      </a:r>
                      <a:r>
                        <a:rPr lang="ru-RU" sz="2000" dirty="0">
                          <a:effectLst/>
                        </a:rPr>
                        <a:t>азотная</a:t>
                      </a:r>
                      <a:r>
                        <a:rPr lang="fr-FR" sz="2000" dirty="0">
                          <a:effectLst/>
                        </a:rPr>
                        <a:t> :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</a:t>
                      </a:r>
                      <a:r>
                        <a:rPr lang="fr-FR" sz="2000" dirty="0">
                          <a:effectLst/>
                        </a:rPr>
                        <a:t>) acidum nitricum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</a:t>
                      </a:r>
                      <a:r>
                        <a:rPr lang="fr-FR" sz="2000" dirty="0">
                          <a:effectLst/>
                        </a:rPr>
                        <a:t>) acidum  nitrosum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</a:t>
                      </a:r>
                      <a:r>
                        <a:rPr lang="en-US" sz="2000" dirty="0">
                          <a:effectLst/>
                        </a:rPr>
                        <a:t>) </a:t>
                      </a:r>
                      <a:r>
                        <a:rPr lang="en-US" sz="2000" dirty="0" err="1">
                          <a:effectLst/>
                        </a:rPr>
                        <a:t>acidum</a:t>
                      </a:r>
                      <a:r>
                        <a:rPr lang="en-US" sz="2000" dirty="0">
                          <a:effectLst/>
                        </a:rPr>
                        <a:t>  </a:t>
                      </a:r>
                      <a:r>
                        <a:rPr lang="en-US" sz="2000" dirty="0" err="1">
                          <a:effectLst/>
                        </a:rPr>
                        <a:t>sulfuricum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</a:t>
                      </a:r>
                      <a:r>
                        <a:rPr lang="en-US" sz="2000" dirty="0">
                          <a:effectLst/>
                        </a:rPr>
                        <a:t>) </a:t>
                      </a:r>
                      <a:r>
                        <a:rPr lang="en-US" sz="2000" dirty="0" err="1">
                          <a:effectLst/>
                        </a:rPr>
                        <a:t>acidum</a:t>
                      </a:r>
                      <a:r>
                        <a:rPr lang="en-US" sz="2000" dirty="0">
                          <a:effectLst/>
                        </a:rPr>
                        <a:t>  </a:t>
                      </a:r>
                      <a:r>
                        <a:rPr lang="en-US" sz="2000" dirty="0" err="1">
                          <a:effectLst/>
                        </a:rPr>
                        <a:t>sulfurosum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1388" marR="31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Вариант 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Выбрать </a:t>
                      </a:r>
                      <a:r>
                        <a:rPr lang="ru-RU" sz="2000" dirty="0">
                          <a:effectLst/>
                        </a:rPr>
                        <a:t>правильный ответ и </a:t>
                      </a:r>
                      <a:r>
                        <a:rPr lang="ru-RU" sz="2000" dirty="0" smtClean="0">
                          <a:effectLst/>
                        </a:rPr>
                        <a:t>записать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  1</a:t>
                      </a:r>
                      <a:r>
                        <a:rPr lang="ru-RU" sz="2000" dirty="0">
                          <a:effectLst/>
                        </a:rPr>
                        <a:t>. В каком слове буква </a:t>
                      </a:r>
                      <a:r>
                        <a:rPr lang="en-US" sz="2000" dirty="0">
                          <a:effectLst/>
                        </a:rPr>
                        <a:t>S</a:t>
                      </a:r>
                      <a:r>
                        <a:rPr lang="ru-RU" sz="2000" dirty="0">
                          <a:effectLst/>
                        </a:rPr>
                        <a:t>  читается  как  [с] </a:t>
                      </a:r>
                      <a:r>
                        <a:rPr lang="ru-RU" sz="2000" dirty="0" smtClean="0">
                          <a:effectLst/>
                        </a:rPr>
                        <a:t>: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</a:t>
                      </a:r>
                      <a:r>
                        <a:rPr lang="en-US" sz="2000" dirty="0">
                          <a:effectLst/>
                        </a:rPr>
                        <a:t>) semen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</a:t>
                      </a:r>
                      <a:r>
                        <a:rPr lang="en-US" sz="2000" dirty="0">
                          <a:effectLst/>
                        </a:rPr>
                        <a:t>) </a:t>
                      </a:r>
                      <a:r>
                        <a:rPr lang="fr-FR" sz="2000" dirty="0">
                          <a:effectLst/>
                        </a:rPr>
                        <a:t>infusum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</a:t>
                      </a:r>
                      <a:r>
                        <a:rPr lang="en-US" sz="2000" dirty="0">
                          <a:effectLst/>
                        </a:rPr>
                        <a:t>) </a:t>
                      </a:r>
                      <a:r>
                        <a:rPr lang="en-US" sz="2000" dirty="0" err="1">
                          <a:effectLst/>
                        </a:rPr>
                        <a:t>Glucosum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Г) </a:t>
                      </a:r>
                      <a:r>
                        <a:rPr lang="en-US" sz="2000" dirty="0" err="1" smtClean="0">
                          <a:effectLst/>
                        </a:rPr>
                        <a:t>gargarisma</a:t>
                      </a: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 14</a:t>
                      </a:r>
                      <a:r>
                        <a:rPr lang="ru-RU" sz="2000" dirty="0">
                          <a:effectLst/>
                        </a:rPr>
                        <a:t>. В рецептурных формулировках вставить недостающие слова и записать</a:t>
                      </a:r>
                      <a:r>
                        <a:rPr lang="ru-RU" sz="2000" dirty="0" smtClean="0">
                          <a:effectLst/>
                        </a:rPr>
                        <a:t>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</a:t>
                      </a:r>
                      <a:r>
                        <a:rPr lang="en-US" sz="2000" dirty="0">
                          <a:effectLst/>
                        </a:rPr>
                        <a:t>. ... </a:t>
                      </a:r>
                      <a:r>
                        <a:rPr lang="en-US" sz="2000" dirty="0" err="1">
                          <a:effectLst/>
                        </a:rPr>
                        <a:t>Detur</a:t>
                      </a:r>
                      <a:r>
                        <a:rPr lang="en-US" sz="2000" dirty="0">
                          <a:effectLst/>
                        </a:rPr>
                        <a:t>. </a:t>
                      </a:r>
                      <a:r>
                        <a:rPr lang="en-US" sz="2000" dirty="0" err="1">
                          <a:effectLst/>
                        </a:rPr>
                        <a:t>Signetur</a:t>
                      </a:r>
                      <a:r>
                        <a:rPr lang="en-US" sz="2000" dirty="0">
                          <a:effectLst/>
                        </a:rPr>
                        <a:t>.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</a:t>
                      </a:r>
                      <a:r>
                        <a:rPr lang="fr-FR" sz="2000" dirty="0">
                          <a:effectLst/>
                        </a:rPr>
                        <a:t>. Misce...unguentum.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1388" marR="3138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381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Рисунок 3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840" y="33897"/>
            <a:ext cx="9261679" cy="697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476672"/>
            <a:ext cx="80648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1.</a:t>
            </a:r>
            <a:r>
              <a:rPr lang="de-DE" sz="4000" b="1" dirty="0">
                <a:solidFill>
                  <a:schemeClr val="tx2">
                    <a:lumMod val="75000"/>
                  </a:schemeClr>
                </a:solidFill>
              </a:rPr>
              <a:t>4.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Греческие </a:t>
            </a:r>
            <a:endParaRPr lang="ru-RU" sz="4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        числительные</a:t>
            </a:r>
            <a:r>
              <a:rPr lang="de-DE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e-DE" sz="4000" b="1" dirty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приставки</a:t>
            </a:r>
            <a:r>
              <a:rPr lang="de-DE" sz="4000" b="1" dirty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59" y="2551837"/>
            <a:ext cx="80648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025" algn="ctr"/>
            <a:r>
              <a:rPr lang="de-DE" altLang="ru-RU" sz="3600" dirty="0">
                <a:latin typeface="Times New Roman" pitchFamily="18" charset="0"/>
                <a:cs typeface="Times New Roman" pitchFamily="18" charset="0"/>
              </a:rPr>
              <a:t>1- mono-                             6- </a:t>
            </a:r>
            <a:r>
              <a:rPr lang="de-DE" altLang="ru-RU" sz="3600" dirty="0" err="1">
                <a:latin typeface="Times New Roman" pitchFamily="18" charset="0"/>
                <a:cs typeface="Times New Roman" pitchFamily="18" charset="0"/>
              </a:rPr>
              <a:t>hexa</a:t>
            </a:r>
            <a:r>
              <a:rPr lang="de-DE" alt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endParaRPr lang="ru-RU" altLang="ru-RU" sz="3600" dirty="0">
              <a:cs typeface="Times New Roman" pitchFamily="18" charset="0"/>
            </a:endParaRPr>
          </a:p>
          <a:p>
            <a:pPr marL="73025" algn="ctr"/>
            <a:r>
              <a:rPr lang="de-DE" altLang="ru-RU" sz="3600" dirty="0">
                <a:latin typeface="Times New Roman" pitchFamily="18" charset="0"/>
                <a:cs typeface="Times New Roman" pitchFamily="18" charset="0"/>
              </a:rPr>
              <a:t>    2- di-                                    7- </a:t>
            </a:r>
            <a:r>
              <a:rPr lang="de-DE" altLang="ru-RU" sz="3600" dirty="0" err="1">
                <a:latin typeface="Times New Roman" pitchFamily="18" charset="0"/>
                <a:cs typeface="Times New Roman" pitchFamily="18" charset="0"/>
              </a:rPr>
              <a:t>hepta</a:t>
            </a:r>
            <a:r>
              <a:rPr lang="de-DE" alt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endParaRPr lang="ru-RU" altLang="ru-RU" sz="3600" dirty="0">
              <a:cs typeface="Times New Roman" pitchFamily="18" charset="0"/>
            </a:endParaRPr>
          </a:p>
          <a:p>
            <a:pPr marL="73025" algn="ctr"/>
            <a:r>
              <a:rPr lang="en-US" alt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altLang="ru-RU" sz="3600" dirty="0">
                <a:latin typeface="Times New Roman" pitchFamily="18" charset="0"/>
                <a:cs typeface="Times New Roman" pitchFamily="18" charset="0"/>
              </a:rPr>
              <a:t>3- </a:t>
            </a:r>
            <a:r>
              <a:rPr lang="de-DE" altLang="ru-RU" sz="3600" dirty="0" err="1">
                <a:latin typeface="Times New Roman" pitchFamily="18" charset="0"/>
                <a:cs typeface="Times New Roman" pitchFamily="18" charset="0"/>
              </a:rPr>
              <a:t>tri</a:t>
            </a:r>
            <a:r>
              <a:rPr lang="de-DE" altLang="ru-RU" sz="3600" dirty="0">
                <a:latin typeface="Times New Roman" pitchFamily="18" charset="0"/>
                <a:cs typeface="Times New Roman" pitchFamily="18" charset="0"/>
              </a:rPr>
              <a:t>-                                   </a:t>
            </a:r>
            <a:r>
              <a:rPr lang="en-US" altLang="ru-RU" sz="3600" dirty="0">
                <a:latin typeface="Times New Roman" pitchFamily="18" charset="0"/>
                <a:cs typeface="Times New Roman" pitchFamily="18" charset="0"/>
              </a:rPr>
              <a:t>8- </a:t>
            </a:r>
            <a:r>
              <a:rPr lang="en-US" altLang="ru-RU" sz="3600" dirty="0" err="1">
                <a:latin typeface="Times New Roman" pitchFamily="18" charset="0"/>
                <a:cs typeface="Times New Roman" pitchFamily="18" charset="0"/>
              </a:rPr>
              <a:t>oct</a:t>
            </a:r>
            <a:r>
              <a:rPr lang="en-US" alt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endParaRPr lang="ru-RU" altLang="ru-RU" sz="3600" dirty="0">
              <a:cs typeface="Times New Roman" pitchFamily="18" charset="0"/>
            </a:endParaRPr>
          </a:p>
          <a:p>
            <a:pPr marL="73025" algn="ctr"/>
            <a:r>
              <a:rPr lang="de-DE" altLang="ru-RU" sz="3600" dirty="0">
                <a:latin typeface="Times New Roman" pitchFamily="18" charset="0"/>
                <a:cs typeface="Times New Roman" pitchFamily="18" charset="0"/>
              </a:rPr>
              <a:t>      4- </a:t>
            </a:r>
            <a:r>
              <a:rPr lang="de-DE" altLang="ru-RU" sz="3600" dirty="0" err="1">
                <a:latin typeface="Times New Roman" pitchFamily="18" charset="0"/>
                <a:cs typeface="Times New Roman" pitchFamily="18" charset="0"/>
              </a:rPr>
              <a:t>tetra</a:t>
            </a:r>
            <a:r>
              <a:rPr lang="de-DE" altLang="ru-RU" sz="3600" dirty="0">
                <a:latin typeface="Times New Roman" pitchFamily="18" charset="0"/>
                <a:cs typeface="Times New Roman" pitchFamily="18" charset="0"/>
              </a:rPr>
              <a:t>-                                </a:t>
            </a:r>
            <a:r>
              <a:rPr lang="en-US" altLang="ru-RU" sz="3600" dirty="0">
                <a:latin typeface="Times New Roman" pitchFamily="18" charset="0"/>
                <a:cs typeface="Times New Roman" pitchFamily="18" charset="0"/>
              </a:rPr>
              <a:t>9- </a:t>
            </a:r>
            <a:r>
              <a:rPr lang="en-US" altLang="ru-RU" sz="3600" dirty="0" err="1">
                <a:latin typeface="Times New Roman" pitchFamily="18" charset="0"/>
                <a:cs typeface="Times New Roman" pitchFamily="18" charset="0"/>
              </a:rPr>
              <a:t>ennea</a:t>
            </a:r>
            <a:r>
              <a:rPr lang="en-US" alt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endParaRPr lang="ru-RU" altLang="ru-RU" sz="3600" dirty="0">
              <a:cs typeface="Times New Roman" pitchFamily="18" charset="0"/>
            </a:endParaRPr>
          </a:p>
          <a:p>
            <a:pPr marL="73025" algn="ctr"/>
            <a:r>
              <a:rPr lang="de-DE" altLang="ru-RU" sz="3600" dirty="0">
                <a:latin typeface="Times New Roman" pitchFamily="18" charset="0"/>
                <a:cs typeface="Times New Roman" pitchFamily="18" charset="0"/>
              </a:rPr>
              <a:t>  5- </a:t>
            </a:r>
            <a:r>
              <a:rPr lang="de-DE" altLang="ru-RU" sz="3600" dirty="0" err="1">
                <a:latin typeface="Times New Roman" pitchFamily="18" charset="0"/>
                <a:cs typeface="Times New Roman" pitchFamily="18" charset="0"/>
              </a:rPr>
              <a:t>penta</a:t>
            </a:r>
            <a:r>
              <a:rPr lang="de-DE" altLang="ru-RU" sz="3600" dirty="0">
                <a:latin typeface="Times New Roman" pitchFamily="18" charset="0"/>
                <a:cs typeface="Times New Roman" pitchFamily="18" charset="0"/>
              </a:rPr>
              <a:t>-                           </a:t>
            </a:r>
            <a:r>
              <a:rPr lang="en-US" altLang="ru-RU" sz="3600" dirty="0">
                <a:latin typeface="Times New Roman" pitchFamily="18" charset="0"/>
                <a:cs typeface="Times New Roman" pitchFamily="18" charset="0"/>
              </a:rPr>
              <a:t>10- </a:t>
            </a:r>
            <a:r>
              <a:rPr lang="en-US" altLang="ru-RU" sz="3600" dirty="0" err="1">
                <a:latin typeface="Times New Roman" pitchFamily="18" charset="0"/>
                <a:cs typeface="Times New Roman" pitchFamily="18" charset="0"/>
              </a:rPr>
              <a:t>dec</a:t>
            </a:r>
            <a:r>
              <a:rPr lang="en-US" alt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endParaRPr lang="ru-RU" altLang="ru-RU" sz="3600" dirty="0">
              <a:cs typeface="Times New Roman" pitchFamily="18" charset="0"/>
            </a:endParaRPr>
          </a:p>
          <a:p>
            <a:pPr marL="73025" algn="ctr"/>
            <a:r>
              <a:rPr lang="en-US" altLang="ru-RU" sz="3600" dirty="0">
                <a:latin typeface="Times New Roman" pitchFamily="18" charset="0"/>
                <a:cs typeface="Times New Roman" pitchFamily="18" charset="0"/>
              </a:rPr>
              <a:t>                                                11- </a:t>
            </a:r>
            <a:r>
              <a:rPr lang="en-US" altLang="ru-RU" sz="3600" dirty="0" err="1">
                <a:latin typeface="Times New Roman" pitchFamily="18" charset="0"/>
                <a:cs typeface="Times New Roman" pitchFamily="18" charset="0"/>
              </a:rPr>
              <a:t>undec</a:t>
            </a:r>
            <a:r>
              <a:rPr lang="en-US" alt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endParaRPr lang="ru-RU" altLang="ru-RU" sz="36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794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y-dlya-prezentacii-po-istori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Scientia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potentia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est. 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Знание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сила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b="1" dirty="0"/>
              <a:t/>
            </a:r>
            <a:br>
              <a:rPr lang="ru-RU" sz="4000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340768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00000"/>
                </a:solidFill>
              </a:rPr>
              <a:t>Проверь </a:t>
            </a:r>
            <a:r>
              <a:rPr lang="ru-RU" sz="3600" b="1" dirty="0" smtClean="0">
                <a:solidFill>
                  <a:srgbClr val="C00000"/>
                </a:solidFill>
              </a:rPr>
              <a:t>себя</a:t>
            </a:r>
            <a:endParaRPr lang="ru-RU" sz="3600" b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sz="3600" b="1" dirty="0" smtClean="0"/>
              <a:t>      Найдите </a:t>
            </a:r>
            <a:r>
              <a:rPr lang="ru-RU" sz="3600" b="1" dirty="0"/>
              <a:t>числительные-приставки в названиях препаратов. Запишите названия в порядке возрастания числительных-приставок</a:t>
            </a:r>
            <a:endParaRPr lang="en-US" sz="3600" b="1" dirty="0"/>
          </a:p>
          <a:p>
            <a:pPr algn="ctr">
              <a:defRPr/>
            </a:pPr>
            <a:r>
              <a:rPr lang="ru-RU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Monomycinum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ru-RU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Tetracyclinum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Trimecainum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</a:t>
            </a:r>
            <a:r>
              <a:rPr lang="ru-RU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diaethylicus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Pentalginum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Hexavit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Decamevit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</a:t>
            </a:r>
            <a:r>
              <a:rPr lang="ru-RU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Oletetrinum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6211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396</Words>
  <Application>Microsoft Office PowerPoint</Application>
  <PresentationFormat>Экран (4:3)</PresentationFormat>
  <Paragraphs>139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ГОСУДАРСТВЕННОЕ АВТОНОМНОЕ ПРОФЕССИОНАЛЬНОЕ  ОБРАЗОВАТЕЛЬНОЕ УЧРЕЖДЕНИЕ РЕСПУБЛИКИ БАШКОРТОСТАН  «УФИМСКИЙ МЕДИЦИНСКИЙ КОЛЛЕДЖ»    Учебно-методический комплекс  по теме  «Латинские и греческие числительные-приставки и предлоги в медицинской терминологии. Профессиональные медицинские выражения на латинском языке. Латинские пословицы и афоризмы»   для преподавателей учебной дисциплины  ОП.01 «Основы латинского языка с медицинской терминологией» по специальности 34.01.02 «Сестринское дело»   Разработчики: Галимова Р.М.,преподаватель                                               латинского языка с медицинской  терминологией;                           Зарипова Г.И., преподаватель                              иностранных языков   Уфа - 2017г. </vt:lpstr>
      <vt:lpstr>                     Комплекс содержит: -   учебно-методические пособия   для  проведения теоретического и практического занятий,  - презентацию для проведения теоретического занятия,  - дидактический материал для обучающихся,   - приложение  - дополнительные задания для подготовки студентов к олимпиадам, творческим и другим конкурсам. </vt:lpstr>
      <vt:lpstr>           В учебно-методических пособиях отражены:   - актуальность изучаемой темы,  - цели и задачи занятий, - компетенции обучающихся, формируемые в ходе изучения темы,   - междисциплинарные и внутридисциплинарные связи,   - рекомендуемая литература,  - хронокарты занятий,  - формы проводимых работ,   - вопросы и задания, эталоны ответов к ним. </vt:lpstr>
      <vt:lpstr>        Задания на проверку исходного уровня знаний</vt:lpstr>
      <vt:lpstr>На теоретическом занятии:</vt:lpstr>
      <vt:lpstr>    На практическом занятии:    </vt:lpstr>
      <vt:lpstr>Презентация PowerPoint</vt:lpstr>
      <vt:lpstr>     Scientia potentia est.   Знание – сила.     </vt:lpstr>
      <vt:lpstr>     Ответы      </vt:lpstr>
      <vt:lpstr>   Задания для самостоятельной работы студентов:  </vt:lpstr>
      <vt:lpstr>        </vt:lpstr>
      <vt:lpstr>    Работа  с латинскими пословицами и афоризмами:    </vt:lpstr>
      <vt:lpstr>        </vt:lpstr>
      <vt:lpstr>        </vt:lpstr>
      <vt:lpstr>       Спасибо за внимание!  Vale, collegae et collegi!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ГОСУДАРСТВЕННОЕ АВТОНОМНОЕ ПРОФЕССИОНАЛЬНОЕ  ОБРАЗОВАТЕЛЬНОЕ УЧРЕЖДЕНИЕ РЕСПУБЛИКИ БАШКОРТОСТАН  «УФИМСКИЙ МЕДИЦИНСКИЙ КОЛЛЕДЖ» </dc:title>
  <dc:creator>Флюза Кабировна</dc:creator>
  <cp:lastModifiedBy>Флюза Кабировна</cp:lastModifiedBy>
  <cp:revision>11</cp:revision>
  <dcterms:created xsi:type="dcterms:W3CDTF">2017-02-12T08:39:34Z</dcterms:created>
  <dcterms:modified xsi:type="dcterms:W3CDTF">2017-02-14T11:23:18Z</dcterms:modified>
</cp:coreProperties>
</file>