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8" d="100"/>
          <a:sy n="58" d="100"/>
        </p:scale>
        <p:origin x="-936" y="-10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15419"/>
            <a:ext cx="9144000" cy="3244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1524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124744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Rerum</a:t>
            </a:r>
            <a:r>
              <a:rPr lang="en-US" sz="4400" b="1" dirty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en-US" sz="4400" b="1" dirty="0" err="1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omnium</a:t>
            </a:r>
            <a:r>
              <a:rPr lang="en-US" sz="4400" b="1" dirty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 magister</a:t>
            </a:r>
            <a:r>
              <a:rPr lang="ru-RU" sz="4400" b="1" dirty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  </a:t>
            </a:r>
            <a:r>
              <a:rPr lang="en-US" sz="4400" b="1" dirty="0" err="1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usus</a:t>
            </a:r>
            <a:r>
              <a:rPr lang="ru-RU" sz="4400" b="1" dirty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  </a:t>
            </a:r>
            <a:r>
              <a:rPr lang="en-US" sz="4400" b="1" dirty="0" err="1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est</a:t>
            </a:r>
            <a:endParaRPr lang="ru-RU" sz="4400" dirty="0">
              <a:solidFill>
                <a:schemeClr val="accent5">
                  <a:lumMod val="50000"/>
                </a:schemeClr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7583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835696" y="310991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659" y="476672"/>
            <a:ext cx="9144000" cy="59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/>
          </a:p>
          <a:p>
            <a:r>
              <a:rPr lang="en-US" sz="2600" dirty="0" err="1">
                <a:latin typeface="Arial Black" pitchFamily="34" charset="0"/>
              </a:rPr>
              <a:t>angulus</a:t>
            </a:r>
            <a:r>
              <a:rPr lang="en-US" sz="2600" dirty="0">
                <a:latin typeface="Arial Black" pitchFamily="34" charset="0"/>
              </a:rPr>
              <a:t>, </a:t>
            </a:r>
            <a:r>
              <a:rPr lang="en-US" sz="2600" dirty="0" err="1">
                <a:latin typeface="Arial Black" pitchFamily="34" charset="0"/>
              </a:rPr>
              <a:t>i</a:t>
            </a:r>
            <a:r>
              <a:rPr lang="en-US" sz="2600" dirty="0">
                <a:latin typeface="Arial Black" pitchFamily="34" charset="0"/>
              </a:rPr>
              <a:t>, </a:t>
            </a:r>
            <a:r>
              <a:rPr lang="en-US" sz="2600" dirty="0" smtClean="0">
                <a:latin typeface="Arial Black" pitchFamily="34" charset="0"/>
              </a:rPr>
              <a:t>m</a:t>
            </a:r>
            <a:r>
              <a:rPr lang="en-US" sz="2600" dirty="0">
                <a:latin typeface="Arial Black" pitchFamily="34" charset="0"/>
              </a:rPr>
              <a:t>	</a:t>
            </a:r>
            <a:r>
              <a:rPr lang="ru-RU" sz="2600" dirty="0" smtClean="0">
                <a:latin typeface="Arial Black" pitchFamily="34" charset="0"/>
              </a:rPr>
              <a:t>                                </a:t>
            </a:r>
            <a:r>
              <a:rPr lang="en-US" sz="2600" dirty="0" smtClean="0">
                <a:latin typeface="Arial Black" pitchFamily="34" charset="0"/>
              </a:rPr>
              <a:t>costa</a:t>
            </a:r>
            <a:r>
              <a:rPr lang="en-US" sz="2600" dirty="0">
                <a:latin typeface="Arial Black" pitchFamily="34" charset="0"/>
              </a:rPr>
              <a:t>, </a:t>
            </a:r>
            <a:r>
              <a:rPr lang="en-US" sz="2600" dirty="0" err="1">
                <a:latin typeface="Arial Black" pitchFamily="34" charset="0"/>
              </a:rPr>
              <a:t>ae</a:t>
            </a:r>
            <a:r>
              <a:rPr lang="en-US" sz="2600" dirty="0">
                <a:latin typeface="Arial Black" pitchFamily="34" charset="0"/>
              </a:rPr>
              <a:t>, </a:t>
            </a:r>
            <a:r>
              <a:rPr lang="en-US" sz="2600" dirty="0" smtClean="0">
                <a:latin typeface="Arial Black" pitchFamily="34" charset="0"/>
              </a:rPr>
              <a:t>f</a:t>
            </a:r>
            <a:endParaRPr lang="ru-RU" sz="2600" dirty="0" smtClean="0">
              <a:latin typeface="Arial Black" pitchFamily="34" charset="0"/>
            </a:endParaRPr>
          </a:p>
          <a:p>
            <a:endParaRPr lang="en-US" sz="2600" dirty="0" smtClean="0">
              <a:latin typeface="Arial Black" pitchFamily="34" charset="0"/>
            </a:endParaRPr>
          </a:p>
          <a:p>
            <a:r>
              <a:rPr lang="en-US" sz="2600" dirty="0" smtClean="0">
                <a:latin typeface="Arial Black" pitchFamily="34" charset="0"/>
              </a:rPr>
              <a:t>apex, </a:t>
            </a:r>
            <a:r>
              <a:rPr lang="en-US" sz="2600" dirty="0" err="1" smtClean="0">
                <a:latin typeface="Arial Black" pitchFamily="34" charset="0"/>
              </a:rPr>
              <a:t>icis</a:t>
            </a:r>
            <a:r>
              <a:rPr lang="en-US" sz="2600" dirty="0" smtClean="0">
                <a:latin typeface="Arial Black" pitchFamily="34" charset="0"/>
              </a:rPr>
              <a:t>, m	</a:t>
            </a:r>
            <a:r>
              <a:rPr lang="ru-RU" sz="2600" dirty="0" smtClean="0">
                <a:latin typeface="Arial Black" pitchFamily="34" charset="0"/>
              </a:rPr>
              <a:t>                                </a:t>
            </a:r>
            <a:r>
              <a:rPr lang="en-US" sz="2600" dirty="0" err="1" smtClean="0">
                <a:latin typeface="Arial Black" pitchFamily="34" charset="0"/>
              </a:rPr>
              <a:t>crista,ae</a:t>
            </a:r>
            <a:r>
              <a:rPr lang="en-US" sz="2600" dirty="0">
                <a:latin typeface="Arial Black" pitchFamily="34" charset="0"/>
              </a:rPr>
              <a:t>, </a:t>
            </a:r>
            <a:r>
              <a:rPr lang="en-US" sz="2600" dirty="0" smtClean="0">
                <a:latin typeface="Arial Black" pitchFamily="34" charset="0"/>
              </a:rPr>
              <a:t>f</a:t>
            </a:r>
            <a:endParaRPr lang="ru-RU" sz="2600" dirty="0" smtClean="0">
              <a:latin typeface="Arial Black" pitchFamily="34" charset="0"/>
            </a:endParaRPr>
          </a:p>
          <a:p>
            <a:endParaRPr lang="en-US" sz="2600" dirty="0">
              <a:latin typeface="Arial Black" pitchFamily="34" charset="0"/>
            </a:endParaRPr>
          </a:p>
          <a:p>
            <a:r>
              <a:rPr lang="en-US" sz="2600" dirty="0" err="1">
                <a:latin typeface="Arial Black" pitchFamily="34" charset="0"/>
              </a:rPr>
              <a:t>processus</a:t>
            </a:r>
            <a:r>
              <a:rPr lang="en-US" sz="2600" dirty="0">
                <a:latin typeface="Arial Black" pitchFamily="34" charset="0"/>
              </a:rPr>
              <a:t>, us, m	</a:t>
            </a:r>
            <a:r>
              <a:rPr lang="ru-RU" sz="2600" dirty="0" smtClean="0">
                <a:latin typeface="Arial Black" pitchFamily="34" charset="0"/>
              </a:rPr>
              <a:t>                       </a:t>
            </a:r>
            <a:r>
              <a:rPr lang="en-US" sz="2600" dirty="0" smtClean="0">
                <a:latin typeface="Arial Black" pitchFamily="34" charset="0"/>
              </a:rPr>
              <a:t>oculus</a:t>
            </a:r>
            <a:r>
              <a:rPr lang="en-US" sz="2600" dirty="0">
                <a:latin typeface="Arial Black" pitchFamily="34" charset="0"/>
              </a:rPr>
              <a:t>, </a:t>
            </a:r>
            <a:r>
              <a:rPr lang="en-US" sz="2600" dirty="0" err="1">
                <a:latin typeface="Arial Black" pitchFamily="34" charset="0"/>
              </a:rPr>
              <a:t>i</a:t>
            </a:r>
            <a:r>
              <a:rPr lang="en-US" sz="2600" dirty="0">
                <a:latin typeface="Arial Black" pitchFamily="34" charset="0"/>
              </a:rPr>
              <a:t>, </a:t>
            </a:r>
            <a:r>
              <a:rPr lang="en-US" sz="2600" dirty="0" smtClean="0">
                <a:latin typeface="Arial Black" pitchFamily="34" charset="0"/>
              </a:rPr>
              <a:t>m</a:t>
            </a:r>
            <a:endParaRPr lang="ru-RU" sz="2600" dirty="0" smtClean="0">
              <a:latin typeface="Arial Black" pitchFamily="34" charset="0"/>
            </a:endParaRPr>
          </a:p>
          <a:p>
            <a:endParaRPr lang="en-US" sz="2600" dirty="0">
              <a:latin typeface="Arial Black" pitchFamily="34" charset="0"/>
            </a:endParaRPr>
          </a:p>
          <a:p>
            <a:r>
              <a:rPr lang="en-US" sz="2600" dirty="0" err="1">
                <a:latin typeface="Arial Black" pitchFamily="34" charset="0"/>
              </a:rPr>
              <a:t>facies</a:t>
            </a:r>
            <a:r>
              <a:rPr lang="en-US" sz="2600" dirty="0">
                <a:latin typeface="Arial Black" pitchFamily="34" charset="0"/>
              </a:rPr>
              <a:t>, </a:t>
            </a:r>
            <a:r>
              <a:rPr lang="en-US" sz="2600" dirty="0" err="1">
                <a:latin typeface="Arial Black" pitchFamily="34" charset="0"/>
              </a:rPr>
              <a:t>ei</a:t>
            </a:r>
            <a:r>
              <a:rPr lang="en-US" sz="2600" dirty="0">
                <a:latin typeface="Arial Black" pitchFamily="34" charset="0"/>
              </a:rPr>
              <a:t>, f	</a:t>
            </a:r>
            <a:r>
              <a:rPr lang="ru-RU" sz="2600" dirty="0" smtClean="0">
                <a:latin typeface="Arial Black" pitchFamily="34" charset="0"/>
              </a:rPr>
              <a:t>                                </a:t>
            </a:r>
            <a:r>
              <a:rPr lang="en-US" sz="2600" dirty="0" smtClean="0">
                <a:latin typeface="Arial Black" pitchFamily="34" charset="0"/>
              </a:rPr>
              <a:t>vertebra</a:t>
            </a:r>
            <a:r>
              <a:rPr lang="en-US" sz="2600" dirty="0">
                <a:latin typeface="Arial Black" pitchFamily="34" charset="0"/>
              </a:rPr>
              <a:t>, </a:t>
            </a:r>
            <a:r>
              <a:rPr lang="en-US" sz="2600" dirty="0" err="1">
                <a:latin typeface="Arial Black" pitchFamily="34" charset="0"/>
              </a:rPr>
              <a:t>ae</a:t>
            </a:r>
            <a:r>
              <a:rPr lang="en-US" sz="2600" dirty="0">
                <a:latin typeface="Arial Black" pitchFamily="34" charset="0"/>
              </a:rPr>
              <a:t>, </a:t>
            </a:r>
            <a:r>
              <a:rPr lang="en-US" sz="2600" dirty="0" smtClean="0">
                <a:latin typeface="Arial Black" pitchFamily="34" charset="0"/>
              </a:rPr>
              <a:t>f</a:t>
            </a:r>
            <a:endParaRPr lang="ru-RU" sz="2600" dirty="0" smtClean="0">
              <a:latin typeface="Arial Black" pitchFamily="34" charset="0"/>
            </a:endParaRPr>
          </a:p>
          <a:p>
            <a:endParaRPr lang="en-US" sz="2600" dirty="0">
              <a:latin typeface="Arial Black" pitchFamily="34" charset="0"/>
            </a:endParaRPr>
          </a:p>
          <a:p>
            <a:r>
              <a:rPr lang="en-US" sz="2600" dirty="0" err="1">
                <a:latin typeface="Arial Black" pitchFamily="34" charset="0"/>
              </a:rPr>
              <a:t>Amidopyrinum</a:t>
            </a:r>
            <a:r>
              <a:rPr lang="en-US" sz="2600" dirty="0">
                <a:latin typeface="Arial Black" pitchFamily="34" charset="0"/>
              </a:rPr>
              <a:t>, </a:t>
            </a:r>
            <a:r>
              <a:rPr lang="en-US" sz="2600" dirty="0" err="1">
                <a:latin typeface="Arial Black" pitchFamily="34" charset="0"/>
              </a:rPr>
              <a:t>i</a:t>
            </a:r>
            <a:r>
              <a:rPr lang="en-US" sz="2600" dirty="0">
                <a:latin typeface="Arial Black" pitchFamily="34" charset="0"/>
              </a:rPr>
              <a:t>, n	</a:t>
            </a:r>
            <a:r>
              <a:rPr lang="ru-RU" sz="2600" dirty="0" smtClean="0">
                <a:latin typeface="Arial Black" pitchFamily="34" charset="0"/>
              </a:rPr>
              <a:t>                       </a:t>
            </a:r>
            <a:r>
              <a:rPr lang="en-US" sz="2600" dirty="0" smtClean="0">
                <a:latin typeface="Arial Black" pitchFamily="34" charset="0"/>
              </a:rPr>
              <a:t>corpus</a:t>
            </a:r>
            <a:r>
              <a:rPr lang="en-US" sz="2600" dirty="0">
                <a:latin typeface="Arial Black" pitchFamily="34" charset="0"/>
              </a:rPr>
              <a:t>, </a:t>
            </a:r>
            <a:r>
              <a:rPr lang="en-US" sz="2600" dirty="0" err="1">
                <a:latin typeface="Arial Black" pitchFamily="34" charset="0"/>
              </a:rPr>
              <a:t>oris</a:t>
            </a:r>
            <a:r>
              <a:rPr lang="en-US" sz="2600" dirty="0">
                <a:latin typeface="Arial Black" pitchFamily="34" charset="0"/>
              </a:rPr>
              <a:t>, </a:t>
            </a:r>
            <a:r>
              <a:rPr lang="en-US" sz="2600" dirty="0" smtClean="0">
                <a:latin typeface="Arial Black" pitchFamily="34" charset="0"/>
              </a:rPr>
              <a:t>n</a:t>
            </a:r>
            <a:endParaRPr lang="ru-RU" sz="2600" dirty="0" smtClean="0">
              <a:latin typeface="Arial Black" pitchFamily="34" charset="0"/>
            </a:endParaRPr>
          </a:p>
          <a:p>
            <a:endParaRPr lang="en-US" sz="2600" dirty="0">
              <a:latin typeface="Arial Black" pitchFamily="34" charset="0"/>
            </a:endParaRPr>
          </a:p>
          <a:p>
            <a:r>
              <a:rPr lang="en-US" sz="2600" dirty="0" err="1">
                <a:latin typeface="Arial Black" pitchFamily="34" charset="0"/>
              </a:rPr>
              <a:t>Glucosum</a:t>
            </a:r>
            <a:r>
              <a:rPr lang="en-US" sz="2600" dirty="0">
                <a:latin typeface="Arial Black" pitchFamily="34" charset="0"/>
              </a:rPr>
              <a:t>, </a:t>
            </a:r>
            <a:r>
              <a:rPr lang="en-US" sz="2600" dirty="0" err="1">
                <a:latin typeface="Arial Black" pitchFamily="34" charset="0"/>
              </a:rPr>
              <a:t>i</a:t>
            </a:r>
            <a:r>
              <a:rPr lang="en-US" sz="2600" dirty="0">
                <a:latin typeface="Arial Black" pitchFamily="34" charset="0"/>
              </a:rPr>
              <a:t>, n	</a:t>
            </a:r>
            <a:r>
              <a:rPr lang="ru-RU" sz="2600" dirty="0" smtClean="0">
                <a:latin typeface="Arial Black" pitchFamily="34" charset="0"/>
              </a:rPr>
              <a:t>                                </a:t>
            </a:r>
            <a:r>
              <a:rPr lang="en-US" sz="2600" dirty="0" err="1" smtClean="0">
                <a:latin typeface="Arial Black" pitchFamily="34" charset="0"/>
              </a:rPr>
              <a:t>morbus</a:t>
            </a:r>
            <a:r>
              <a:rPr lang="en-US" sz="2600" dirty="0">
                <a:latin typeface="Arial Black" pitchFamily="34" charset="0"/>
              </a:rPr>
              <a:t>, </a:t>
            </a:r>
            <a:r>
              <a:rPr lang="en-US" sz="2600" dirty="0" err="1">
                <a:latin typeface="Arial Black" pitchFamily="34" charset="0"/>
              </a:rPr>
              <a:t>i</a:t>
            </a:r>
            <a:r>
              <a:rPr lang="en-US" sz="2600" dirty="0">
                <a:latin typeface="Arial Black" pitchFamily="34" charset="0"/>
              </a:rPr>
              <a:t>, </a:t>
            </a:r>
            <a:r>
              <a:rPr lang="en-US" sz="2600" dirty="0" smtClean="0">
                <a:latin typeface="Arial Black" pitchFamily="34" charset="0"/>
              </a:rPr>
              <a:t>m</a:t>
            </a:r>
            <a:endParaRPr lang="ru-RU" sz="2600" dirty="0" smtClean="0">
              <a:latin typeface="Arial Black" pitchFamily="34" charset="0"/>
            </a:endParaRPr>
          </a:p>
          <a:p>
            <a:endParaRPr lang="en-US" sz="2600" dirty="0">
              <a:latin typeface="Arial Black" pitchFamily="34" charset="0"/>
            </a:endParaRPr>
          </a:p>
          <a:p>
            <a:r>
              <a:rPr lang="en-US" sz="2600" dirty="0">
                <a:latin typeface="Arial Black" pitchFamily="34" charset="0"/>
              </a:rPr>
              <a:t>folium, </a:t>
            </a:r>
            <a:r>
              <a:rPr lang="en-US" sz="2600" dirty="0" err="1">
                <a:latin typeface="Arial Black" pitchFamily="34" charset="0"/>
              </a:rPr>
              <a:t>i</a:t>
            </a:r>
            <a:r>
              <a:rPr lang="en-US" sz="2600" dirty="0">
                <a:latin typeface="Arial Black" pitchFamily="34" charset="0"/>
              </a:rPr>
              <a:t>, n	</a:t>
            </a:r>
            <a:r>
              <a:rPr lang="ru-RU" sz="2600" dirty="0" smtClean="0">
                <a:latin typeface="Arial Black" pitchFamily="34" charset="0"/>
              </a:rPr>
              <a:t>                                </a:t>
            </a:r>
            <a:r>
              <a:rPr lang="en-US" sz="2600" dirty="0" err="1" smtClean="0">
                <a:latin typeface="Arial Black" pitchFamily="34" charset="0"/>
              </a:rPr>
              <a:t>Frangula</a:t>
            </a:r>
            <a:r>
              <a:rPr lang="en-US" sz="2600" dirty="0">
                <a:latin typeface="Arial Black" pitchFamily="34" charset="0"/>
              </a:rPr>
              <a:t>, </a:t>
            </a:r>
            <a:r>
              <a:rPr lang="en-US" sz="2600" dirty="0" err="1">
                <a:latin typeface="Arial Black" pitchFamily="34" charset="0"/>
              </a:rPr>
              <a:t>ae</a:t>
            </a:r>
            <a:r>
              <a:rPr lang="en-US" sz="2600" dirty="0">
                <a:latin typeface="Arial Black" pitchFamily="34" charset="0"/>
              </a:rPr>
              <a:t>, f</a:t>
            </a:r>
          </a:p>
          <a:p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3589753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4740108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85522"/>
                <a:gridCol w="2285522"/>
                <a:gridCol w="2286478"/>
                <a:gridCol w="2286478"/>
              </a:tblGrid>
              <a:tr h="11725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 Black" pitchFamily="34" charset="0"/>
                        </a:rPr>
                        <a:t>Nom. Sing.</a:t>
                      </a:r>
                      <a:endParaRPr lang="ru-RU" sz="1600"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 Black" pitchFamily="34" charset="0"/>
                        </a:rPr>
                        <a:t>Gen. Sing.</a:t>
                      </a:r>
                      <a:endParaRPr lang="ru-RU" sz="1600"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 Black" pitchFamily="34" charset="0"/>
                        </a:rPr>
                        <a:t>Nom</a:t>
                      </a:r>
                      <a:r>
                        <a:rPr lang="ru-RU" sz="1600">
                          <a:effectLst/>
                          <a:latin typeface="Arial Black" pitchFamily="34" charset="0"/>
                        </a:rPr>
                        <a:t>. </a:t>
                      </a:r>
                      <a:r>
                        <a:rPr lang="en-US" sz="1600">
                          <a:effectLst/>
                          <a:latin typeface="Arial Black" pitchFamily="34" charset="0"/>
                        </a:rPr>
                        <a:t>Pl</a:t>
                      </a:r>
                      <a:r>
                        <a:rPr lang="ru-RU" sz="1600">
                          <a:effectLst/>
                          <a:latin typeface="Arial Black" pitchFamily="34" charset="0"/>
                        </a:rPr>
                        <a:t>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 Black" pitchFamily="34" charset="0"/>
                        </a:rPr>
                        <a:t> </a:t>
                      </a:r>
                      <a:endParaRPr lang="ru-RU" sz="1600"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 Black" pitchFamily="34" charset="0"/>
                        </a:rPr>
                        <a:t>Gen</a:t>
                      </a:r>
                      <a:r>
                        <a:rPr lang="ru-RU" sz="1600">
                          <a:effectLst/>
                          <a:latin typeface="Arial Black" pitchFamily="34" charset="0"/>
                        </a:rPr>
                        <a:t>. </a:t>
                      </a:r>
                      <a:r>
                        <a:rPr lang="en-US" sz="1600">
                          <a:effectLst/>
                          <a:latin typeface="Arial Black" pitchFamily="34" charset="0"/>
                        </a:rPr>
                        <a:t>Pl</a:t>
                      </a:r>
                      <a:r>
                        <a:rPr lang="ru-RU" sz="1600">
                          <a:effectLst/>
                          <a:latin typeface="Arial Black" pitchFamily="34" charset="0"/>
                        </a:rPr>
                        <a:t>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 Black" pitchFamily="34" charset="0"/>
                        </a:rPr>
                        <a:t> </a:t>
                      </a:r>
                      <a:endParaRPr lang="ru-RU" sz="1600"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6854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 Black" pitchFamily="34" charset="0"/>
                        </a:rPr>
                        <a:t>angulus</a:t>
                      </a:r>
                      <a:endParaRPr lang="ru-RU" sz="1600"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 Black" pitchFamily="34" charset="0"/>
                        </a:rPr>
                        <a:t>anguli</a:t>
                      </a:r>
                      <a:endParaRPr lang="ru-RU" sz="1600"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 Black" pitchFamily="34" charset="0"/>
                        </a:rPr>
                        <a:t>anguli</a:t>
                      </a:r>
                      <a:endParaRPr lang="ru-RU" sz="1600"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 Black" pitchFamily="34" charset="0"/>
                        </a:rPr>
                        <a:t>angulorum</a:t>
                      </a:r>
                      <a:endParaRPr lang="ru-RU" sz="1600"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6854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 Black" pitchFamily="34" charset="0"/>
                        </a:rPr>
                        <a:t>Amidopyrinum</a:t>
                      </a:r>
                      <a:endParaRPr lang="ru-RU" sz="1600"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 Black" pitchFamily="34" charset="0"/>
                        </a:rPr>
                        <a:t>Amidopyrini</a:t>
                      </a:r>
                      <a:endParaRPr lang="ru-RU" sz="1600"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 Black" pitchFamily="34" charset="0"/>
                        </a:rPr>
                        <a:t>Amidopyrina</a:t>
                      </a:r>
                      <a:endParaRPr lang="ru-RU" sz="1600"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 Black" pitchFamily="34" charset="0"/>
                        </a:rPr>
                        <a:t>Amidopyrinorum</a:t>
                      </a:r>
                      <a:endParaRPr lang="ru-RU" sz="1600"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6854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 Black" pitchFamily="34" charset="0"/>
                        </a:rPr>
                        <a:t>Glucosum</a:t>
                      </a:r>
                      <a:endParaRPr lang="ru-RU" sz="1600"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 Black" pitchFamily="34" charset="0"/>
                        </a:rPr>
                        <a:t>Glucosi</a:t>
                      </a:r>
                      <a:endParaRPr lang="ru-RU" sz="1600"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 Black" pitchFamily="34" charset="0"/>
                        </a:rPr>
                        <a:t>Glucosa</a:t>
                      </a:r>
                      <a:endParaRPr lang="ru-RU" sz="1600"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 Black" pitchFamily="34" charset="0"/>
                        </a:rPr>
                        <a:t>Glucosorum</a:t>
                      </a:r>
                      <a:endParaRPr lang="ru-RU" sz="1600"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6854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 Black" pitchFamily="34" charset="0"/>
                        </a:rPr>
                        <a:t>folium</a:t>
                      </a:r>
                      <a:endParaRPr lang="ru-RU" sz="1600"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 Black" pitchFamily="34" charset="0"/>
                        </a:rPr>
                        <a:t>folii</a:t>
                      </a:r>
                      <a:endParaRPr lang="ru-RU" sz="1600"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 Black" pitchFamily="34" charset="0"/>
                        </a:rPr>
                        <a:t>folia</a:t>
                      </a:r>
                      <a:endParaRPr lang="ru-RU" sz="1600"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 Black" pitchFamily="34" charset="0"/>
                        </a:rPr>
                        <a:t>foliorum</a:t>
                      </a:r>
                      <a:endParaRPr lang="ru-RU" sz="1600"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6854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 Black" pitchFamily="34" charset="0"/>
                        </a:rPr>
                        <a:t>costa</a:t>
                      </a:r>
                      <a:endParaRPr lang="ru-RU" sz="1600"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 Black" pitchFamily="34" charset="0"/>
                        </a:rPr>
                        <a:t>costae</a:t>
                      </a:r>
                      <a:endParaRPr lang="ru-RU" sz="1600"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 Black" pitchFamily="34" charset="0"/>
                        </a:rPr>
                        <a:t>costae</a:t>
                      </a:r>
                      <a:endParaRPr lang="ru-RU" sz="1600"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 Black" pitchFamily="34" charset="0"/>
                        </a:rPr>
                        <a:t>costarum</a:t>
                      </a:r>
                      <a:endParaRPr lang="ru-RU" sz="1600"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6854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 Black" pitchFamily="34" charset="0"/>
                        </a:rPr>
                        <a:t>crista</a:t>
                      </a:r>
                      <a:endParaRPr lang="ru-RU" sz="1600"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 Black" pitchFamily="34" charset="0"/>
                        </a:rPr>
                        <a:t>cristae</a:t>
                      </a:r>
                      <a:endParaRPr lang="ru-RU" sz="1600"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 Black" pitchFamily="34" charset="0"/>
                        </a:rPr>
                        <a:t>cristae</a:t>
                      </a:r>
                      <a:endParaRPr lang="ru-RU" sz="1600"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 Black" pitchFamily="34" charset="0"/>
                        </a:rPr>
                        <a:t>cristarum</a:t>
                      </a:r>
                      <a:endParaRPr lang="ru-RU" sz="1600"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6854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 Black" pitchFamily="34" charset="0"/>
                        </a:rPr>
                        <a:t>oculus</a:t>
                      </a:r>
                      <a:endParaRPr lang="ru-RU" sz="1600"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 Black" pitchFamily="34" charset="0"/>
                        </a:rPr>
                        <a:t>oculi</a:t>
                      </a:r>
                      <a:endParaRPr lang="ru-RU" sz="1600"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 Black" pitchFamily="34" charset="0"/>
                        </a:rPr>
                        <a:t>oculi</a:t>
                      </a:r>
                      <a:endParaRPr lang="ru-RU" sz="1600"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 Black" pitchFamily="34" charset="0"/>
                        </a:rPr>
                        <a:t>oculorum</a:t>
                      </a:r>
                      <a:endParaRPr lang="ru-RU" sz="1600"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6854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 Black" pitchFamily="34" charset="0"/>
                        </a:rPr>
                        <a:t>vertebra</a:t>
                      </a:r>
                      <a:endParaRPr lang="ru-RU" sz="1600"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 Black" pitchFamily="34" charset="0"/>
                        </a:rPr>
                        <a:t>vertebrae</a:t>
                      </a:r>
                      <a:endParaRPr lang="ru-RU" sz="1600"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 Black" pitchFamily="34" charset="0"/>
                        </a:rPr>
                        <a:t>vertebrae</a:t>
                      </a:r>
                      <a:endParaRPr lang="ru-RU" sz="1600"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 Black" pitchFamily="34" charset="0"/>
                        </a:rPr>
                        <a:t>vertebrae</a:t>
                      </a:r>
                      <a:endParaRPr lang="ru-RU" sz="1600"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6854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 Black" pitchFamily="34" charset="0"/>
                        </a:rPr>
                        <a:t>morbus</a:t>
                      </a:r>
                      <a:endParaRPr lang="ru-RU" sz="1600"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 Black" pitchFamily="34" charset="0"/>
                        </a:rPr>
                        <a:t>morbi</a:t>
                      </a:r>
                      <a:endParaRPr lang="ru-RU" sz="1600"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 Black" pitchFamily="34" charset="0"/>
                        </a:rPr>
                        <a:t>morbi</a:t>
                      </a:r>
                      <a:endParaRPr lang="ru-RU" sz="1600"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 Black" pitchFamily="34" charset="0"/>
                        </a:rPr>
                        <a:t>morborum</a:t>
                      </a:r>
                      <a:endParaRPr lang="ru-RU" sz="1600"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6854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 Black" pitchFamily="34" charset="0"/>
                        </a:rPr>
                        <a:t>Frangula</a:t>
                      </a:r>
                      <a:endParaRPr lang="ru-RU" sz="1600"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 Black" pitchFamily="34" charset="0"/>
                        </a:rPr>
                        <a:t>Frangulae</a:t>
                      </a:r>
                      <a:endParaRPr lang="ru-RU" sz="1600"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 Black" pitchFamily="34" charset="0"/>
                        </a:rPr>
                        <a:t>Frangulae</a:t>
                      </a:r>
                      <a:endParaRPr lang="ru-RU" sz="1600"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  <a:latin typeface="Arial Black" pitchFamily="34" charset="0"/>
                        </a:rPr>
                        <a:t>Frangulae</a:t>
                      </a:r>
                      <a:endParaRPr lang="ru-RU" sz="1600" dirty="0"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1015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0" y="980727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ПРЕДЛОГИ </a:t>
            </a:r>
          </a:p>
          <a:p>
            <a:pPr algn="ctr"/>
            <a:endParaRPr lang="ru-RU" sz="2800" dirty="0">
              <a:latin typeface="Arial Black" pitchFamily="34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3131840" y="1457781"/>
            <a:ext cx="1440160" cy="60306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4572000" y="1457781"/>
            <a:ext cx="1512168" cy="74708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0" y="2204864"/>
            <a:ext cx="914400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в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инительного падежа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              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творительного падежа</a:t>
            </a:r>
          </a:p>
          <a:p>
            <a:endParaRPr lang="ru-RU" dirty="0"/>
          </a:p>
          <a:p>
            <a:r>
              <a:rPr lang="en-US" sz="2400" b="1" dirty="0">
                <a:latin typeface="Arial Black" pitchFamily="34" charset="0"/>
              </a:rPr>
              <a:t>ad </a:t>
            </a:r>
            <a:r>
              <a:rPr lang="ru-RU" sz="2400" b="1" dirty="0">
                <a:latin typeface="Arial Black" pitchFamily="34" charset="0"/>
              </a:rPr>
              <a:t>– к, для, до, </a:t>
            </a:r>
            <a:endParaRPr lang="ru-RU" sz="2400" b="1" dirty="0" smtClean="0">
              <a:latin typeface="Arial Black" pitchFamily="34" charset="0"/>
            </a:endParaRPr>
          </a:p>
          <a:p>
            <a:r>
              <a:rPr lang="ru-RU" sz="2400" b="1" dirty="0" smtClean="0">
                <a:latin typeface="Arial Black" pitchFamily="34" charset="0"/>
              </a:rPr>
              <a:t>при</a:t>
            </a:r>
            <a:r>
              <a:rPr lang="ru-RU" sz="2400" b="1" dirty="0">
                <a:latin typeface="Arial Black" pitchFamily="34" charset="0"/>
              </a:rPr>
              <a:t>, в (в </a:t>
            </a:r>
            <a:r>
              <a:rPr lang="ru-RU" sz="2400" b="1" dirty="0" smtClean="0">
                <a:latin typeface="Arial Black" pitchFamily="34" charset="0"/>
              </a:rPr>
              <a:t>рецептах)                    </a:t>
            </a:r>
            <a:r>
              <a:rPr lang="en-US" sz="2400" b="1" dirty="0" smtClean="0">
                <a:latin typeface="Arial Black" pitchFamily="34" charset="0"/>
              </a:rPr>
              <a:t>cum</a:t>
            </a:r>
            <a:r>
              <a:rPr lang="ru-RU" sz="2400" b="1" dirty="0" smtClean="0">
                <a:latin typeface="Arial Black" pitchFamily="34" charset="0"/>
              </a:rPr>
              <a:t> </a:t>
            </a:r>
            <a:r>
              <a:rPr lang="ru-RU" sz="2400" b="1" dirty="0">
                <a:latin typeface="Arial Black" pitchFamily="34" charset="0"/>
              </a:rPr>
              <a:t>- </a:t>
            </a:r>
            <a:r>
              <a:rPr lang="en-US" sz="2400" b="1" dirty="0">
                <a:latin typeface="Arial Black" pitchFamily="34" charset="0"/>
              </a:rPr>
              <a:t>c</a:t>
            </a:r>
            <a:endParaRPr lang="ru-RU" sz="2400" dirty="0">
              <a:latin typeface="Arial Black" pitchFamily="34" charset="0"/>
            </a:endParaRPr>
          </a:p>
          <a:p>
            <a:r>
              <a:rPr lang="en-US" sz="2400" b="1" dirty="0">
                <a:latin typeface="Arial Black" pitchFamily="34" charset="0"/>
              </a:rPr>
              <a:t>per</a:t>
            </a:r>
            <a:r>
              <a:rPr lang="ru-RU" sz="2400" b="1" dirty="0">
                <a:latin typeface="Arial Black" pitchFamily="34" charset="0"/>
              </a:rPr>
              <a:t> – через                                 </a:t>
            </a:r>
            <a:r>
              <a:rPr lang="en-US" sz="2400" b="1" dirty="0" smtClean="0">
                <a:latin typeface="Arial Black" pitchFamily="34" charset="0"/>
              </a:rPr>
              <a:t>ex</a:t>
            </a:r>
            <a:r>
              <a:rPr lang="ru-RU" sz="2400" b="1" dirty="0" smtClean="0">
                <a:latin typeface="Arial Black" pitchFamily="34" charset="0"/>
              </a:rPr>
              <a:t> </a:t>
            </a:r>
            <a:r>
              <a:rPr lang="ru-RU" sz="2400" b="1" dirty="0">
                <a:latin typeface="Arial Black" pitchFamily="34" charset="0"/>
              </a:rPr>
              <a:t>– из</a:t>
            </a:r>
            <a:endParaRPr lang="ru-RU" sz="2400" dirty="0">
              <a:latin typeface="Arial Black" pitchFamily="34" charset="0"/>
            </a:endParaRPr>
          </a:p>
          <a:p>
            <a:r>
              <a:rPr lang="ru-RU" sz="2400" b="1" dirty="0">
                <a:latin typeface="Arial Black" pitchFamily="34" charset="0"/>
              </a:rPr>
              <a:t>                                                    </a:t>
            </a:r>
            <a:r>
              <a:rPr lang="en-US" sz="2400" b="1" dirty="0" smtClean="0">
                <a:latin typeface="Arial Black" pitchFamily="34" charset="0"/>
              </a:rPr>
              <a:t>pro</a:t>
            </a:r>
            <a:r>
              <a:rPr lang="ru-RU" sz="2400" b="1" dirty="0" smtClean="0">
                <a:latin typeface="Arial Black" pitchFamily="34" charset="0"/>
              </a:rPr>
              <a:t> </a:t>
            </a:r>
            <a:r>
              <a:rPr lang="ru-RU" sz="2400" b="1" dirty="0">
                <a:latin typeface="Arial Black" pitchFamily="34" charset="0"/>
              </a:rPr>
              <a:t>– для </a:t>
            </a:r>
            <a:endParaRPr lang="ru-RU" sz="2400" dirty="0">
              <a:latin typeface="Arial Black" pitchFamily="34" charset="0"/>
            </a:endParaRPr>
          </a:p>
          <a:p>
            <a:endParaRPr lang="ru-RU" b="1" dirty="0" smtClean="0"/>
          </a:p>
        </p:txBody>
      </p:sp>
    </p:spTree>
    <p:extLst>
      <p:ext uri="{BB962C8B-B14F-4D97-AF65-F5344CB8AC3E}">
        <p14:creationId xmlns:p14="http://schemas.microsoft.com/office/powerpoint/2010/main" val="387193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617949"/>
            <a:ext cx="89644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Предлоги с винительным и творительным падежом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79512" y="2996952"/>
            <a:ext cx="87849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 </a:t>
            </a:r>
            <a:r>
              <a:rPr lang="ru-RU" b="1" dirty="0" smtClean="0"/>
              <a:t>         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Куда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? Во 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что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? 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              Где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? В чём?</a:t>
            </a:r>
          </a:p>
          <a:p>
            <a:r>
              <a:rPr lang="ru-RU" sz="3200" b="1" dirty="0" smtClean="0">
                <a:latin typeface="Arial Black" pitchFamily="34" charset="0"/>
              </a:rPr>
              <a:t>                                                                              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5820" y="4542386"/>
            <a:ext cx="87849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in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– в, на</a:t>
            </a:r>
            <a:endParaRPr lang="ru-RU" sz="3600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pPr algn="ctr"/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sub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- под</a:t>
            </a:r>
            <a:endParaRPr lang="ru-RU" sz="3600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endParaRPr lang="ru-RU" dirty="0"/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2555776" y="1700808"/>
            <a:ext cx="1872208" cy="1296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4572000" y="1700808"/>
            <a:ext cx="2232248" cy="1296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2699792" y="3535561"/>
            <a:ext cx="1728192" cy="97355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4932040" y="3535561"/>
            <a:ext cx="1728192" cy="97355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7529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4869160"/>
            <a:ext cx="2232248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691680" y="4149080"/>
            <a:ext cx="2160240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987824" y="3462469"/>
            <a:ext cx="2304256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168350" y="2708919"/>
            <a:ext cx="2376264" cy="7535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292080" y="2060848"/>
            <a:ext cx="2232248" cy="6480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0" y="692696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РЕЛАКСАЦИЯ «ЛЕСЕНКА»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2149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129</Words>
  <Application>Microsoft Office PowerPoint</Application>
  <PresentationFormat>Экран (4:3)</PresentationFormat>
  <Paragraphs>74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Kvasnina</dc:creator>
  <cp:lastModifiedBy>Kvasnina</cp:lastModifiedBy>
  <cp:revision>8</cp:revision>
  <dcterms:created xsi:type="dcterms:W3CDTF">2017-02-05T14:51:23Z</dcterms:created>
  <dcterms:modified xsi:type="dcterms:W3CDTF">2017-02-12T17:00:42Z</dcterms:modified>
</cp:coreProperties>
</file>